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62" r:id="rId7"/>
    <p:sldId id="264" r:id="rId8"/>
    <p:sldId id="265" r:id="rId9"/>
    <p:sldId id="269" r:id="rId10"/>
    <p:sldId id="272" r:id="rId11"/>
    <p:sldId id="276" r:id="rId12"/>
    <p:sldId id="285" r:id="rId13"/>
    <p:sldId id="274" r:id="rId14"/>
    <p:sldId id="275" r:id="rId15"/>
    <p:sldId id="270" r:id="rId16"/>
    <p:sldId id="278" r:id="rId17"/>
    <p:sldId id="277" r:id="rId18"/>
    <p:sldId id="267" r:id="rId19"/>
    <p:sldId id="282" r:id="rId20"/>
    <p:sldId id="287" r:id="rId21"/>
    <p:sldId id="288" r:id="rId22"/>
    <p:sldId id="284" r:id="rId23"/>
    <p:sldId id="286" r:id="rId24"/>
    <p:sldId id="279" r:id="rId25"/>
    <p:sldId id="289" r:id="rId26"/>
    <p:sldId id="281" r:id="rId27"/>
    <p:sldId id="283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B05"/>
    <a:srgbClr val="CC0000"/>
    <a:srgbClr val="CC0066"/>
    <a:srgbClr val="A42320"/>
    <a:srgbClr val="C42A26"/>
    <a:srgbClr val="8D1E1B"/>
    <a:srgbClr val="820041"/>
    <a:srgbClr val="B05408"/>
    <a:srgbClr val="993300"/>
    <a:srgbClr val="BE2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95CB5-7E25-43D8-8E74-9EBE17E849C9}" type="doc">
      <dgm:prSet loTypeId="urn:microsoft.com/office/officeart/2005/8/layout/chevron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E3F762-3C07-4DA1-BF93-7CC53CB6BF10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 этап</a:t>
          </a:r>
        </a:p>
      </dgm:t>
    </dgm:pt>
    <dgm:pt modelId="{29AEDCDA-502A-4A70-AD2B-6EDC4B828F56}" type="parTrans" cxnId="{08CF4096-3D8D-49D4-A561-0B67C03E4509}">
      <dgm:prSet/>
      <dgm:spPr/>
      <dgm:t>
        <a:bodyPr/>
        <a:lstStyle/>
        <a:p>
          <a:pPr algn="l"/>
          <a:endParaRPr lang="ru-RU"/>
        </a:p>
      </dgm:t>
    </dgm:pt>
    <dgm:pt modelId="{CCD83092-5084-473E-9B07-9C61FAA482CF}" type="sibTrans" cxnId="{08CF4096-3D8D-49D4-A561-0B67C03E4509}">
      <dgm:prSet/>
      <dgm:spPr/>
      <dgm:t>
        <a:bodyPr/>
        <a:lstStyle/>
        <a:p>
          <a:pPr algn="l"/>
          <a:endParaRPr lang="ru-RU"/>
        </a:p>
      </dgm:t>
    </dgm:pt>
    <dgm:pt modelId="{3A444506-51F5-4E22-9C18-9CCD17D13E2F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Подготовительный этап</a:t>
          </a:r>
        </a:p>
      </dgm:t>
    </dgm:pt>
    <dgm:pt modelId="{12DFE3B3-556F-4DD7-BDF6-B9690AF3E09C}" type="parTrans" cxnId="{D549E3B5-C246-4879-B078-0A8EFFDC2908}">
      <dgm:prSet/>
      <dgm:spPr/>
      <dgm:t>
        <a:bodyPr/>
        <a:lstStyle/>
        <a:p>
          <a:pPr algn="l"/>
          <a:endParaRPr lang="ru-RU"/>
        </a:p>
      </dgm:t>
    </dgm:pt>
    <dgm:pt modelId="{9BBD0B78-EC87-4F9C-A609-469E30BF509D}" type="sibTrans" cxnId="{D549E3B5-C246-4879-B078-0A8EFFDC2908}">
      <dgm:prSet/>
      <dgm:spPr/>
      <dgm:t>
        <a:bodyPr/>
        <a:lstStyle/>
        <a:p>
          <a:pPr algn="l"/>
          <a:endParaRPr lang="ru-RU"/>
        </a:p>
      </dgm:t>
    </dgm:pt>
    <dgm:pt modelId="{F7E80AF4-E090-4C02-8C6F-0ACEE5B77F2F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этап</a:t>
          </a:r>
          <a:endParaRPr lang="ru-RU" sz="1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21AA36-61F2-4A86-9F6B-C7D42B6374B1}" type="parTrans" cxnId="{75F77558-C7FF-4119-92AF-18FC58B8C714}">
      <dgm:prSet/>
      <dgm:spPr/>
      <dgm:t>
        <a:bodyPr/>
        <a:lstStyle/>
        <a:p>
          <a:pPr algn="l"/>
          <a:endParaRPr lang="ru-RU"/>
        </a:p>
      </dgm:t>
    </dgm:pt>
    <dgm:pt modelId="{88665165-373C-4E10-AF3B-D03CC43FCA7E}" type="sibTrans" cxnId="{75F77558-C7FF-4119-92AF-18FC58B8C714}">
      <dgm:prSet/>
      <dgm:spPr/>
      <dgm:t>
        <a:bodyPr/>
        <a:lstStyle/>
        <a:p>
          <a:pPr algn="l"/>
          <a:endParaRPr lang="ru-RU"/>
        </a:p>
      </dgm:t>
    </dgm:pt>
    <dgm:pt modelId="{B25FF0E0-25CE-4B1F-AFD4-B6F4DE327ED2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Основной этап</a:t>
          </a:r>
        </a:p>
      </dgm:t>
    </dgm:pt>
    <dgm:pt modelId="{558D471A-FC56-442B-A9E4-FC9400A9A92D}" type="parTrans" cxnId="{0DAFA4DA-3658-47D9-90A5-6EB5D60EB1FB}">
      <dgm:prSet/>
      <dgm:spPr/>
      <dgm:t>
        <a:bodyPr/>
        <a:lstStyle/>
        <a:p>
          <a:pPr algn="l"/>
          <a:endParaRPr lang="ru-RU"/>
        </a:p>
      </dgm:t>
    </dgm:pt>
    <dgm:pt modelId="{81CE4340-53A9-4B0B-91E9-CCC85A8E9BB7}" type="sibTrans" cxnId="{0DAFA4DA-3658-47D9-90A5-6EB5D60EB1FB}">
      <dgm:prSet/>
      <dgm:spPr/>
      <dgm:t>
        <a:bodyPr/>
        <a:lstStyle/>
        <a:p>
          <a:pPr algn="l"/>
          <a:endParaRPr lang="ru-RU"/>
        </a:p>
      </dgm:t>
    </dgm:pt>
    <dgm:pt modelId="{6E71F5FF-951E-434A-A145-581B4204D240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 этап</a:t>
          </a:r>
          <a:endParaRPr lang="ru-RU" sz="1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F353D9-7694-439A-BA06-1D63652572D3}" type="parTrans" cxnId="{8B5E6302-3BD6-4DF7-93C9-C6EA6111F0B1}">
      <dgm:prSet/>
      <dgm:spPr/>
      <dgm:t>
        <a:bodyPr/>
        <a:lstStyle/>
        <a:p>
          <a:pPr algn="l"/>
          <a:endParaRPr lang="ru-RU"/>
        </a:p>
      </dgm:t>
    </dgm:pt>
    <dgm:pt modelId="{84AD5A39-FC61-4E98-B902-C50DDA5DF555}" type="sibTrans" cxnId="{8B5E6302-3BD6-4DF7-93C9-C6EA6111F0B1}">
      <dgm:prSet/>
      <dgm:spPr/>
      <dgm:t>
        <a:bodyPr/>
        <a:lstStyle/>
        <a:p>
          <a:pPr algn="l"/>
          <a:endParaRPr lang="ru-RU"/>
        </a:p>
      </dgm:t>
    </dgm:pt>
    <dgm:pt modelId="{1DC37377-C925-48D4-A014-C0FB36F95525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Заключительный</a:t>
          </a:r>
        </a:p>
      </dgm:t>
    </dgm:pt>
    <dgm:pt modelId="{38947802-2A16-4823-A6FD-AEB89EB4EF20}" type="parTrans" cxnId="{F0F050F8-7690-4567-B376-FB96367CD884}">
      <dgm:prSet/>
      <dgm:spPr/>
      <dgm:t>
        <a:bodyPr/>
        <a:lstStyle/>
        <a:p>
          <a:pPr algn="l"/>
          <a:endParaRPr lang="ru-RU"/>
        </a:p>
      </dgm:t>
    </dgm:pt>
    <dgm:pt modelId="{6F0A7C8E-CD39-4DDC-800F-568E67FCFAA2}" type="sibTrans" cxnId="{F0F050F8-7690-4567-B376-FB96367CD884}">
      <dgm:prSet/>
      <dgm:spPr/>
      <dgm:t>
        <a:bodyPr/>
        <a:lstStyle/>
        <a:p>
          <a:pPr algn="l"/>
          <a:endParaRPr lang="ru-RU"/>
        </a:p>
      </dgm:t>
    </dgm:pt>
    <dgm:pt modelId="{F3C82F2B-6D69-46AA-8E2C-AE3D399FF3EA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накопление базовых представлений , на основе которых будут формироваться знания у детей по теме проекта.</a:t>
          </a:r>
          <a:endParaRPr lang="ru-RU" sz="18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AB7332-0BCD-46DC-89E1-425702168103}" type="parTrans" cxnId="{40D72172-F4D4-48A3-AFB9-30C0987C9137}">
      <dgm:prSet/>
      <dgm:spPr/>
      <dgm:t>
        <a:bodyPr/>
        <a:lstStyle/>
        <a:p>
          <a:pPr algn="l"/>
          <a:endParaRPr lang="ru-RU"/>
        </a:p>
      </dgm:t>
    </dgm:pt>
    <dgm:pt modelId="{9B7FF07E-DCF1-49E3-A98D-C022FB2B83C4}" type="sibTrans" cxnId="{40D72172-F4D4-48A3-AFB9-30C0987C9137}">
      <dgm:prSet/>
      <dgm:spPr/>
      <dgm:t>
        <a:bodyPr/>
        <a:lstStyle/>
        <a:p>
          <a:pPr algn="l"/>
          <a:endParaRPr lang="ru-RU"/>
        </a:p>
      </dgm:t>
    </dgm:pt>
    <dgm:pt modelId="{7763B75B-36DB-4E73-BF33-DEF44AC5F8DD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18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b="0" i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реализация проекта «В царстве грибов"</a:t>
          </a:r>
          <a:endParaRPr lang="ru-RU" sz="1800" b="0" i="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B34462-8390-486C-B639-0FD21A7D951A}" type="parTrans" cxnId="{A37C2CCA-025B-4DDD-B5D1-E541110A30DA}">
      <dgm:prSet/>
      <dgm:spPr/>
      <dgm:t>
        <a:bodyPr/>
        <a:lstStyle/>
        <a:p>
          <a:pPr algn="l"/>
          <a:endParaRPr lang="ru-RU"/>
        </a:p>
      </dgm:t>
    </dgm:pt>
    <dgm:pt modelId="{D073B041-71B2-4EDB-B52F-6A137E8B917C}" type="sibTrans" cxnId="{A37C2CCA-025B-4DDD-B5D1-E541110A30DA}">
      <dgm:prSet/>
      <dgm:spPr/>
      <dgm:t>
        <a:bodyPr/>
        <a:lstStyle/>
        <a:p>
          <a:pPr algn="l"/>
          <a:endParaRPr lang="ru-RU"/>
        </a:p>
      </dgm:t>
    </dgm:pt>
    <dgm:pt modelId="{75633527-82C5-487E-8810-B6F81DB02D06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Цель : </a:t>
          </a:r>
          <a:r>
            <a:rPr lang="ru-RU" sz="1800" b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итогов реализации проекта.</a:t>
          </a:r>
          <a:endParaRPr lang="ru-RU" sz="1800" b="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15668E-68A4-4C13-A21D-CD50D8955E10}" type="parTrans" cxnId="{58480CB3-AF0B-4EB0-9E9E-F063964A6828}">
      <dgm:prSet/>
      <dgm:spPr/>
      <dgm:t>
        <a:bodyPr/>
        <a:lstStyle/>
        <a:p>
          <a:pPr algn="l"/>
          <a:endParaRPr lang="ru-RU"/>
        </a:p>
      </dgm:t>
    </dgm:pt>
    <dgm:pt modelId="{EFEC16F5-B4C0-4DCA-A0E5-AD7DAF4EA6E2}" type="sibTrans" cxnId="{58480CB3-AF0B-4EB0-9E9E-F063964A6828}">
      <dgm:prSet/>
      <dgm:spPr/>
      <dgm:t>
        <a:bodyPr/>
        <a:lstStyle/>
        <a:p>
          <a:pPr algn="l"/>
          <a:endParaRPr lang="ru-RU"/>
        </a:p>
      </dgm:t>
    </dgm:pt>
    <dgm:pt modelId="{49DF56BD-67A2-492D-8685-2798873509E4}">
      <dgm:prSet phldrT="[Текст]" custT="1"/>
      <dgm:spPr/>
      <dgm:t>
        <a:bodyPr/>
        <a:lstStyle/>
        <a:p>
          <a:pPr algn="l"/>
          <a:endParaRPr lang="ru-RU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8AEDA9-B48C-469D-A8CA-FAD0CA6CF31E}" type="parTrans" cxnId="{FCA3B292-99F9-4655-B678-A43BD6A11E91}">
      <dgm:prSet/>
      <dgm:spPr/>
      <dgm:t>
        <a:bodyPr/>
        <a:lstStyle/>
        <a:p>
          <a:pPr algn="l"/>
          <a:endParaRPr lang="ru-RU"/>
        </a:p>
      </dgm:t>
    </dgm:pt>
    <dgm:pt modelId="{477FC2F8-6226-4F43-B646-E2E8FA821518}" type="sibTrans" cxnId="{FCA3B292-99F9-4655-B678-A43BD6A11E91}">
      <dgm:prSet/>
      <dgm:spPr/>
      <dgm:t>
        <a:bodyPr/>
        <a:lstStyle/>
        <a:p>
          <a:pPr algn="l"/>
          <a:endParaRPr lang="ru-RU"/>
        </a:p>
      </dgm:t>
    </dgm:pt>
    <dgm:pt modelId="{746753F6-F4AA-4269-BD93-CF2E14B9D79B}">
      <dgm:prSet phldrT="[Текст]" custT="1"/>
      <dgm:spPr/>
      <dgm:t>
        <a:bodyPr/>
        <a:lstStyle/>
        <a:p>
          <a:pPr algn="l"/>
          <a:r>
            <a:rPr lang="ru-RU" sz="1800" b="0" i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Совместная деятельность всех участников проекта.</a:t>
          </a:r>
        </a:p>
      </dgm:t>
    </dgm:pt>
    <dgm:pt modelId="{1EE885D2-CDBE-4541-B2C7-6FC364689E50}" type="sibTrans" cxnId="{B182107A-7225-4690-B10F-697B1F9E3B6F}">
      <dgm:prSet/>
      <dgm:spPr/>
      <dgm:t>
        <a:bodyPr/>
        <a:lstStyle/>
        <a:p>
          <a:pPr algn="l"/>
          <a:endParaRPr lang="ru-RU"/>
        </a:p>
      </dgm:t>
    </dgm:pt>
    <dgm:pt modelId="{53E6BDF9-A5B7-48EF-A0E5-7C513F1C90A7}" type="parTrans" cxnId="{B182107A-7225-4690-B10F-697B1F9E3B6F}">
      <dgm:prSet/>
      <dgm:spPr/>
      <dgm:t>
        <a:bodyPr/>
        <a:lstStyle/>
        <a:p>
          <a:pPr algn="l"/>
          <a:endParaRPr lang="ru-RU"/>
        </a:p>
      </dgm:t>
    </dgm:pt>
    <dgm:pt modelId="{0015B6F4-0757-4231-B695-7133170BE264}" type="pres">
      <dgm:prSet presAssocID="{33995CB5-7E25-43D8-8E74-9EBE17E849C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2B181A-9ADA-40E9-8739-26DAE8D24B96}" type="pres">
      <dgm:prSet presAssocID="{79E3F762-3C07-4DA1-BF93-7CC53CB6BF10}" presName="composite" presStyleCnt="0"/>
      <dgm:spPr/>
    </dgm:pt>
    <dgm:pt modelId="{D389EC61-1E54-48C9-A69F-4660679DF365}" type="pres">
      <dgm:prSet presAssocID="{79E3F762-3C07-4DA1-BF93-7CC53CB6BF1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1B563-15D4-4630-A4FA-9A6D8CE601BB}" type="pres">
      <dgm:prSet presAssocID="{79E3F762-3C07-4DA1-BF93-7CC53CB6BF10}" presName="descendantText" presStyleLbl="alignAcc1" presStyleIdx="0" presStyleCnt="3" custLinFactNeighborX="0" custLinFactNeighborY="-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D9468-B1BE-43B9-B80D-6FE4D1B318E0}" type="pres">
      <dgm:prSet presAssocID="{CCD83092-5084-473E-9B07-9C61FAA482CF}" presName="sp" presStyleCnt="0"/>
      <dgm:spPr/>
    </dgm:pt>
    <dgm:pt modelId="{1A696CDB-39AB-4C37-B585-3F7BDCBFB4B5}" type="pres">
      <dgm:prSet presAssocID="{F7E80AF4-E090-4C02-8C6F-0ACEE5B77F2F}" presName="composite" presStyleCnt="0"/>
      <dgm:spPr/>
    </dgm:pt>
    <dgm:pt modelId="{C71C8D99-8C69-43F3-BC45-A71E01573465}" type="pres">
      <dgm:prSet presAssocID="{F7E80AF4-E090-4C02-8C6F-0ACEE5B77F2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0463F-677E-4226-ACCF-0BBBE8B2A14A}" type="pres">
      <dgm:prSet presAssocID="{F7E80AF4-E090-4C02-8C6F-0ACEE5B77F2F}" presName="descendantText" presStyleLbl="alignAcc1" presStyleIdx="1" presStyleCnt="3" custScaleY="120407" custLinFactNeighborX="-3803" custLinFactNeighborY="-6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B8B34-389A-42B2-BA91-6AE6AC0B8FC6}" type="pres">
      <dgm:prSet presAssocID="{88665165-373C-4E10-AF3B-D03CC43FCA7E}" presName="sp" presStyleCnt="0"/>
      <dgm:spPr/>
    </dgm:pt>
    <dgm:pt modelId="{7415111A-D286-4DD4-A277-A7BC4A1A7A0F}" type="pres">
      <dgm:prSet presAssocID="{6E71F5FF-951E-434A-A145-581B4204D240}" presName="composite" presStyleCnt="0"/>
      <dgm:spPr/>
    </dgm:pt>
    <dgm:pt modelId="{D0704AC5-B719-473B-950A-0ADC22C94BF4}" type="pres">
      <dgm:prSet presAssocID="{6E71F5FF-951E-434A-A145-581B4204D24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896B4-F9D0-4B52-9602-F869DFC2A371}" type="pres">
      <dgm:prSet presAssocID="{6E71F5FF-951E-434A-A145-581B4204D240}" presName="descendantText" presStyleLbl="alignAcc1" presStyleIdx="2" presStyleCnt="3" custScaleY="144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52A427-9ECB-4789-98BC-BABC19D85522}" type="presOf" srcId="{75633527-82C5-487E-8810-B6F81DB02D06}" destId="{488896B4-F9D0-4B52-9602-F869DFC2A371}" srcOrd="0" destOrd="1" presId="urn:microsoft.com/office/officeart/2005/8/layout/chevron2"/>
    <dgm:cxn modelId="{8742B33C-6A3D-4AA4-8823-53279FDA4227}" type="presOf" srcId="{3A444506-51F5-4E22-9C18-9CCD17D13E2F}" destId="{EFA1B563-15D4-4630-A4FA-9A6D8CE601BB}" srcOrd="0" destOrd="0" presId="urn:microsoft.com/office/officeart/2005/8/layout/chevron2"/>
    <dgm:cxn modelId="{B814A2DA-95B0-4DB7-AFB1-917C4F7163E3}" type="presOf" srcId="{B25FF0E0-25CE-4B1F-AFD4-B6F4DE327ED2}" destId="{E480463F-677E-4226-ACCF-0BBBE8B2A14A}" srcOrd="0" destOrd="0" presId="urn:microsoft.com/office/officeart/2005/8/layout/chevron2"/>
    <dgm:cxn modelId="{0A610F49-FD80-41B3-B526-1DC8226E1E16}" type="presOf" srcId="{746753F6-F4AA-4269-BD93-CF2E14B9D79B}" destId="{E480463F-677E-4226-ACCF-0BBBE8B2A14A}" srcOrd="0" destOrd="2" presId="urn:microsoft.com/office/officeart/2005/8/layout/chevron2"/>
    <dgm:cxn modelId="{BA870D24-5235-4EAE-A326-E4A839A5E026}" type="presOf" srcId="{1DC37377-C925-48D4-A014-C0FB36F95525}" destId="{488896B4-F9D0-4B52-9602-F869DFC2A371}" srcOrd="0" destOrd="0" presId="urn:microsoft.com/office/officeart/2005/8/layout/chevron2"/>
    <dgm:cxn modelId="{7FFFF6EF-D3B2-4C53-8FED-A75FB11FB0C4}" type="presOf" srcId="{33995CB5-7E25-43D8-8E74-9EBE17E849C9}" destId="{0015B6F4-0757-4231-B695-7133170BE264}" srcOrd="0" destOrd="0" presId="urn:microsoft.com/office/officeart/2005/8/layout/chevron2"/>
    <dgm:cxn modelId="{40D72172-F4D4-48A3-AFB9-30C0987C9137}" srcId="{79E3F762-3C07-4DA1-BF93-7CC53CB6BF10}" destId="{F3C82F2B-6D69-46AA-8E2C-AE3D399FF3EA}" srcOrd="1" destOrd="0" parTransId="{C5AB7332-0BCD-46DC-89E1-425702168103}" sibTransId="{9B7FF07E-DCF1-49E3-A98D-C022FB2B83C4}"/>
    <dgm:cxn modelId="{B182107A-7225-4690-B10F-697B1F9E3B6F}" srcId="{F7E80AF4-E090-4C02-8C6F-0ACEE5B77F2F}" destId="{746753F6-F4AA-4269-BD93-CF2E14B9D79B}" srcOrd="2" destOrd="0" parTransId="{53E6BDF9-A5B7-48EF-A0E5-7C513F1C90A7}" sibTransId="{1EE885D2-CDBE-4541-B2C7-6FC364689E50}"/>
    <dgm:cxn modelId="{08CF4096-3D8D-49D4-A561-0B67C03E4509}" srcId="{33995CB5-7E25-43D8-8E74-9EBE17E849C9}" destId="{79E3F762-3C07-4DA1-BF93-7CC53CB6BF10}" srcOrd="0" destOrd="0" parTransId="{29AEDCDA-502A-4A70-AD2B-6EDC4B828F56}" sibTransId="{CCD83092-5084-473E-9B07-9C61FAA482CF}"/>
    <dgm:cxn modelId="{0DAFA4DA-3658-47D9-90A5-6EB5D60EB1FB}" srcId="{F7E80AF4-E090-4C02-8C6F-0ACEE5B77F2F}" destId="{B25FF0E0-25CE-4B1F-AFD4-B6F4DE327ED2}" srcOrd="0" destOrd="0" parTransId="{558D471A-FC56-442B-A9E4-FC9400A9A92D}" sibTransId="{81CE4340-53A9-4B0B-91E9-CCC85A8E9BB7}"/>
    <dgm:cxn modelId="{8B5E6302-3BD6-4DF7-93C9-C6EA6111F0B1}" srcId="{33995CB5-7E25-43D8-8E74-9EBE17E849C9}" destId="{6E71F5FF-951E-434A-A145-581B4204D240}" srcOrd="2" destOrd="0" parTransId="{C1F353D9-7694-439A-BA06-1D63652572D3}" sibTransId="{84AD5A39-FC61-4E98-B902-C50DDA5DF555}"/>
    <dgm:cxn modelId="{6E5F8A13-51CB-4480-B026-67AC8FDB8DCB}" type="presOf" srcId="{F3C82F2B-6D69-46AA-8E2C-AE3D399FF3EA}" destId="{EFA1B563-15D4-4630-A4FA-9A6D8CE601BB}" srcOrd="0" destOrd="1" presId="urn:microsoft.com/office/officeart/2005/8/layout/chevron2"/>
    <dgm:cxn modelId="{FCA3B292-99F9-4655-B678-A43BD6A11E91}" srcId="{6E71F5FF-951E-434A-A145-581B4204D240}" destId="{49DF56BD-67A2-492D-8685-2798873509E4}" srcOrd="2" destOrd="0" parTransId="{E58AEDA9-B48C-469D-A8CA-FAD0CA6CF31E}" sibTransId="{477FC2F8-6226-4F43-B646-E2E8FA821518}"/>
    <dgm:cxn modelId="{C79C644B-5428-48FC-A84E-85419C93CEB6}" type="presOf" srcId="{7763B75B-36DB-4E73-BF33-DEF44AC5F8DD}" destId="{E480463F-677E-4226-ACCF-0BBBE8B2A14A}" srcOrd="0" destOrd="1" presId="urn:microsoft.com/office/officeart/2005/8/layout/chevron2"/>
    <dgm:cxn modelId="{08DA2E56-248B-47F0-84BA-666324AD5ACE}" type="presOf" srcId="{6E71F5FF-951E-434A-A145-581B4204D240}" destId="{D0704AC5-B719-473B-950A-0ADC22C94BF4}" srcOrd="0" destOrd="0" presId="urn:microsoft.com/office/officeart/2005/8/layout/chevron2"/>
    <dgm:cxn modelId="{76377ADF-7B80-494B-BF2F-E88A5386C5C8}" type="presOf" srcId="{F7E80AF4-E090-4C02-8C6F-0ACEE5B77F2F}" destId="{C71C8D99-8C69-43F3-BC45-A71E01573465}" srcOrd="0" destOrd="0" presId="urn:microsoft.com/office/officeart/2005/8/layout/chevron2"/>
    <dgm:cxn modelId="{C286E554-C0AD-49EB-9546-F00BE2CBB3C5}" type="presOf" srcId="{79E3F762-3C07-4DA1-BF93-7CC53CB6BF10}" destId="{D389EC61-1E54-48C9-A69F-4660679DF365}" srcOrd="0" destOrd="0" presId="urn:microsoft.com/office/officeart/2005/8/layout/chevron2"/>
    <dgm:cxn modelId="{F0F050F8-7690-4567-B376-FB96367CD884}" srcId="{6E71F5FF-951E-434A-A145-581B4204D240}" destId="{1DC37377-C925-48D4-A014-C0FB36F95525}" srcOrd="0" destOrd="0" parTransId="{38947802-2A16-4823-A6FD-AEB89EB4EF20}" sibTransId="{6F0A7C8E-CD39-4DDC-800F-568E67FCFAA2}"/>
    <dgm:cxn modelId="{75F77558-C7FF-4119-92AF-18FC58B8C714}" srcId="{33995CB5-7E25-43D8-8E74-9EBE17E849C9}" destId="{F7E80AF4-E090-4C02-8C6F-0ACEE5B77F2F}" srcOrd="1" destOrd="0" parTransId="{AE21AA36-61F2-4A86-9F6B-C7D42B6374B1}" sibTransId="{88665165-373C-4E10-AF3B-D03CC43FCA7E}"/>
    <dgm:cxn modelId="{D549E3B5-C246-4879-B078-0A8EFFDC2908}" srcId="{79E3F762-3C07-4DA1-BF93-7CC53CB6BF10}" destId="{3A444506-51F5-4E22-9C18-9CCD17D13E2F}" srcOrd="0" destOrd="0" parTransId="{12DFE3B3-556F-4DD7-BDF6-B9690AF3E09C}" sibTransId="{9BBD0B78-EC87-4F9C-A609-469E30BF509D}"/>
    <dgm:cxn modelId="{59280073-D68F-4C4B-AC02-2971DB2B64CA}" type="presOf" srcId="{49DF56BD-67A2-492D-8685-2798873509E4}" destId="{488896B4-F9D0-4B52-9602-F869DFC2A371}" srcOrd="0" destOrd="2" presId="urn:microsoft.com/office/officeart/2005/8/layout/chevron2"/>
    <dgm:cxn modelId="{A37C2CCA-025B-4DDD-B5D1-E541110A30DA}" srcId="{F7E80AF4-E090-4C02-8C6F-0ACEE5B77F2F}" destId="{7763B75B-36DB-4E73-BF33-DEF44AC5F8DD}" srcOrd="1" destOrd="0" parTransId="{81B34462-8390-486C-B639-0FD21A7D951A}" sibTransId="{D073B041-71B2-4EDB-B52F-6A137E8B917C}"/>
    <dgm:cxn modelId="{58480CB3-AF0B-4EB0-9E9E-F063964A6828}" srcId="{6E71F5FF-951E-434A-A145-581B4204D240}" destId="{75633527-82C5-487E-8810-B6F81DB02D06}" srcOrd="1" destOrd="0" parTransId="{4E15668E-68A4-4C13-A21D-CD50D8955E10}" sibTransId="{EFEC16F5-B4C0-4DCA-A0E5-AD7DAF4EA6E2}"/>
    <dgm:cxn modelId="{E7E64D13-3B85-4554-94D8-513DA07C7872}" type="presParOf" srcId="{0015B6F4-0757-4231-B695-7133170BE264}" destId="{C82B181A-9ADA-40E9-8739-26DAE8D24B96}" srcOrd="0" destOrd="0" presId="urn:microsoft.com/office/officeart/2005/8/layout/chevron2"/>
    <dgm:cxn modelId="{68DFEEE4-8B70-4585-8062-06DB5823E998}" type="presParOf" srcId="{C82B181A-9ADA-40E9-8739-26DAE8D24B96}" destId="{D389EC61-1E54-48C9-A69F-4660679DF365}" srcOrd="0" destOrd="0" presId="urn:microsoft.com/office/officeart/2005/8/layout/chevron2"/>
    <dgm:cxn modelId="{ECBE9A2C-45FE-4181-83FF-B4AD73067ADC}" type="presParOf" srcId="{C82B181A-9ADA-40E9-8739-26DAE8D24B96}" destId="{EFA1B563-15D4-4630-A4FA-9A6D8CE601BB}" srcOrd="1" destOrd="0" presId="urn:microsoft.com/office/officeart/2005/8/layout/chevron2"/>
    <dgm:cxn modelId="{94DD69FB-1BE5-4C1B-881C-E0F25F7EFD6E}" type="presParOf" srcId="{0015B6F4-0757-4231-B695-7133170BE264}" destId="{9BDD9468-B1BE-43B9-B80D-6FE4D1B318E0}" srcOrd="1" destOrd="0" presId="urn:microsoft.com/office/officeart/2005/8/layout/chevron2"/>
    <dgm:cxn modelId="{E97E40C5-5BFF-4D48-9EBD-139BB10B2C58}" type="presParOf" srcId="{0015B6F4-0757-4231-B695-7133170BE264}" destId="{1A696CDB-39AB-4C37-B585-3F7BDCBFB4B5}" srcOrd="2" destOrd="0" presId="urn:microsoft.com/office/officeart/2005/8/layout/chevron2"/>
    <dgm:cxn modelId="{BD40590E-754C-410B-AA6B-3BBE536A70C6}" type="presParOf" srcId="{1A696CDB-39AB-4C37-B585-3F7BDCBFB4B5}" destId="{C71C8D99-8C69-43F3-BC45-A71E01573465}" srcOrd="0" destOrd="0" presId="urn:microsoft.com/office/officeart/2005/8/layout/chevron2"/>
    <dgm:cxn modelId="{F4CC58BA-EBF5-4820-A64F-BDA16C174B80}" type="presParOf" srcId="{1A696CDB-39AB-4C37-B585-3F7BDCBFB4B5}" destId="{E480463F-677E-4226-ACCF-0BBBE8B2A14A}" srcOrd="1" destOrd="0" presId="urn:microsoft.com/office/officeart/2005/8/layout/chevron2"/>
    <dgm:cxn modelId="{16624976-37CA-4FCB-A933-2D1DD0A1A284}" type="presParOf" srcId="{0015B6F4-0757-4231-B695-7133170BE264}" destId="{B07B8B34-389A-42B2-BA91-6AE6AC0B8FC6}" srcOrd="3" destOrd="0" presId="urn:microsoft.com/office/officeart/2005/8/layout/chevron2"/>
    <dgm:cxn modelId="{731516C8-00EB-4325-A740-E2A8A63E31D9}" type="presParOf" srcId="{0015B6F4-0757-4231-B695-7133170BE264}" destId="{7415111A-D286-4DD4-A277-A7BC4A1A7A0F}" srcOrd="4" destOrd="0" presId="urn:microsoft.com/office/officeart/2005/8/layout/chevron2"/>
    <dgm:cxn modelId="{A902DE72-3487-4EE7-B68B-7703E192096C}" type="presParOf" srcId="{7415111A-D286-4DD4-A277-A7BC4A1A7A0F}" destId="{D0704AC5-B719-473B-950A-0ADC22C94BF4}" srcOrd="0" destOrd="0" presId="urn:microsoft.com/office/officeart/2005/8/layout/chevron2"/>
    <dgm:cxn modelId="{0A5CF719-45D4-4B08-9345-9F708F17D764}" type="presParOf" srcId="{7415111A-D286-4DD4-A277-A7BC4A1A7A0F}" destId="{488896B4-F9D0-4B52-9602-F869DFC2A371}" srcOrd="1" destOrd="0" presId="urn:microsoft.com/office/officeart/2005/8/layout/chevron2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24CB30-5802-4711-9BC4-2CB39B16DCD8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FEE205-5276-4DCD-8029-2F353A15041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/>
            <a:t>Грибы</a:t>
          </a:r>
          <a:endParaRPr lang="ru-RU" sz="2400" b="1" dirty="0"/>
        </a:p>
      </dgm:t>
    </dgm:pt>
    <dgm:pt modelId="{38908868-05AF-491D-BFE2-8D538F1B1FE6}" type="parTrans" cxnId="{367035BB-987F-4E71-B1A5-2E6CC9164DBB}">
      <dgm:prSet/>
      <dgm:spPr/>
      <dgm:t>
        <a:bodyPr/>
        <a:lstStyle/>
        <a:p>
          <a:endParaRPr lang="ru-RU"/>
        </a:p>
      </dgm:t>
    </dgm:pt>
    <dgm:pt modelId="{0058B699-8DB1-401D-ABC2-43F173CBE726}" type="sibTrans" cxnId="{367035BB-987F-4E71-B1A5-2E6CC9164DBB}">
      <dgm:prSet/>
      <dgm:spPr/>
      <dgm:t>
        <a:bodyPr/>
        <a:lstStyle/>
        <a:p>
          <a:endParaRPr lang="ru-RU"/>
        </a:p>
      </dgm:t>
    </dgm:pt>
    <dgm:pt modelId="{516D365B-6124-428A-A076-5D518A61A1B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Птицы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Звери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Насекомые</a:t>
          </a:r>
          <a:endParaRPr lang="ru-RU" sz="2000" b="1" dirty="0">
            <a:solidFill>
              <a:schemeClr val="tx1"/>
            </a:solidFill>
          </a:endParaRPr>
        </a:p>
      </dgm:t>
    </dgm:pt>
    <dgm:pt modelId="{E4E3F4F5-5964-4DCD-A69F-70ED2A543871}" type="parTrans" cxnId="{37038F0D-65AD-445A-9AFC-EF97C57A999E}">
      <dgm:prSet/>
      <dgm:spPr/>
      <dgm:t>
        <a:bodyPr/>
        <a:lstStyle/>
        <a:p>
          <a:endParaRPr lang="ru-RU"/>
        </a:p>
      </dgm:t>
    </dgm:pt>
    <dgm:pt modelId="{71E9CBA7-DE75-4876-ACE3-2C7AF2D7A182}" type="sibTrans" cxnId="{37038F0D-65AD-445A-9AFC-EF97C57A999E}">
      <dgm:prSet/>
      <dgm:spPr/>
      <dgm:t>
        <a:bodyPr/>
        <a:lstStyle/>
        <a:p>
          <a:endParaRPr lang="ru-RU"/>
        </a:p>
      </dgm:t>
    </dgm:pt>
    <dgm:pt modelId="{EFE7DCF0-898C-48DE-BC7F-48F092F89AD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Человек</a:t>
          </a:r>
          <a:endParaRPr lang="ru-RU" sz="2000" b="1" dirty="0">
            <a:solidFill>
              <a:schemeClr val="tx1"/>
            </a:solidFill>
          </a:endParaRPr>
        </a:p>
      </dgm:t>
    </dgm:pt>
    <dgm:pt modelId="{FCA95DA0-5A29-46D6-9BD5-001A7BCBBC55}" type="parTrans" cxnId="{A6C9F895-1734-482B-834B-DDC81F7ADB82}">
      <dgm:prSet/>
      <dgm:spPr/>
      <dgm:t>
        <a:bodyPr/>
        <a:lstStyle/>
        <a:p>
          <a:endParaRPr lang="ru-RU"/>
        </a:p>
      </dgm:t>
    </dgm:pt>
    <dgm:pt modelId="{D416400C-CC37-4EBE-9549-3B45DB6001B6}" type="sibTrans" cxnId="{A6C9F895-1734-482B-834B-DDC81F7ADB82}">
      <dgm:prSet/>
      <dgm:spPr/>
      <dgm:t>
        <a:bodyPr/>
        <a:lstStyle/>
        <a:p>
          <a:endParaRPr lang="ru-RU"/>
        </a:p>
      </dgm:t>
    </dgm:pt>
    <dgm:pt modelId="{B2AA3B80-E1BC-4D96-917B-61687C5599A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Деревья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Кустарники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Травы</a:t>
          </a:r>
        </a:p>
      </dgm:t>
    </dgm:pt>
    <dgm:pt modelId="{0FC9CAD3-8609-4377-8F56-60EABC96FD2C}" type="parTrans" cxnId="{1927DF36-3C25-4C23-AE4F-DCEFB5372983}">
      <dgm:prSet/>
      <dgm:spPr/>
      <dgm:t>
        <a:bodyPr/>
        <a:lstStyle/>
        <a:p>
          <a:endParaRPr lang="ru-RU"/>
        </a:p>
      </dgm:t>
    </dgm:pt>
    <dgm:pt modelId="{A23860E2-36EA-4E08-9750-9F5B4F1CA856}" type="sibTrans" cxnId="{1927DF36-3C25-4C23-AE4F-DCEFB5372983}">
      <dgm:prSet/>
      <dgm:spPr/>
      <dgm:t>
        <a:bodyPr/>
        <a:lstStyle/>
        <a:p>
          <a:endParaRPr lang="ru-RU"/>
        </a:p>
      </dgm:t>
    </dgm:pt>
    <dgm:pt modelId="{35BFF6D8-09F6-4E7A-A06C-1B9422730717}" type="pres">
      <dgm:prSet presAssocID="{E424CB30-5802-4711-9BC4-2CB39B16DCD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6FA95F-A999-4DC8-AFFD-652AC2206553}" type="pres">
      <dgm:prSet presAssocID="{0AFEE205-5276-4DCD-8029-2F353A150417}" presName="vertOne" presStyleCnt="0"/>
      <dgm:spPr/>
    </dgm:pt>
    <dgm:pt modelId="{8CE8D7BE-7F91-40AF-9124-2ED04B6679A4}" type="pres">
      <dgm:prSet presAssocID="{0AFEE205-5276-4DCD-8029-2F353A150417}" presName="txOne" presStyleLbl="node0" presStyleIdx="0" presStyleCnt="1" custScaleX="60747" custScaleY="28282" custLinFactY="-1040" custLinFactNeighborX="-533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09450F-D0BD-4684-9517-563DABC0154C}" type="pres">
      <dgm:prSet presAssocID="{0AFEE205-5276-4DCD-8029-2F353A150417}" presName="parTransOne" presStyleCnt="0"/>
      <dgm:spPr/>
    </dgm:pt>
    <dgm:pt modelId="{246A4781-3286-42EB-8D8F-1BABA403A9AD}" type="pres">
      <dgm:prSet presAssocID="{0AFEE205-5276-4DCD-8029-2F353A150417}" presName="horzOne" presStyleCnt="0"/>
      <dgm:spPr/>
    </dgm:pt>
    <dgm:pt modelId="{C084BC8B-D113-4AF3-BF49-88AE00A75639}" type="pres">
      <dgm:prSet presAssocID="{516D365B-6124-428A-A076-5D518A61A1BB}" presName="vertTwo" presStyleCnt="0"/>
      <dgm:spPr/>
    </dgm:pt>
    <dgm:pt modelId="{58FC6243-B09C-44D4-A780-812D2E3ED6BF}" type="pres">
      <dgm:prSet presAssocID="{516D365B-6124-428A-A076-5D518A61A1BB}" presName="txTwo" presStyleLbl="node2" presStyleIdx="0" presStyleCnt="3" custScaleX="54911" custScaleY="281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B751B1-EEF4-4399-A431-97006BEE988A}" type="pres">
      <dgm:prSet presAssocID="{516D365B-6124-428A-A076-5D518A61A1BB}" presName="horzTwo" presStyleCnt="0"/>
      <dgm:spPr/>
    </dgm:pt>
    <dgm:pt modelId="{1D00B5BC-EFEE-434A-8380-DF8ED626036F}" type="pres">
      <dgm:prSet presAssocID="{71E9CBA7-DE75-4876-ACE3-2C7AF2D7A182}" presName="sibSpaceTwo" presStyleCnt="0"/>
      <dgm:spPr/>
    </dgm:pt>
    <dgm:pt modelId="{09F946D3-4951-4A5F-B4B3-21F62F1A0793}" type="pres">
      <dgm:prSet presAssocID="{B2AA3B80-E1BC-4D96-917B-61687C5599A5}" presName="vertTwo" presStyleCnt="0"/>
      <dgm:spPr/>
    </dgm:pt>
    <dgm:pt modelId="{A8813AE2-A09D-4E64-80A3-B0862F8F3939}" type="pres">
      <dgm:prSet presAssocID="{B2AA3B80-E1BC-4D96-917B-61687C5599A5}" presName="txTwo" presStyleLbl="node2" presStyleIdx="1" presStyleCnt="3" custScaleX="51608" custScaleY="347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D961FC-C870-41B2-B123-DCD0348EDCFF}" type="pres">
      <dgm:prSet presAssocID="{B2AA3B80-E1BC-4D96-917B-61687C5599A5}" presName="horzTwo" presStyleCnt="0"/>
      <dgm:spPr/>
    </dgm:pt>
    <dgm:pt modelId="{911B204B-CA93-4D66-AAC0-118B90A06E81}" type="pres">
      <dgm:prSet presAssocID="{A23860E2-36EA-4E08-9750-9F5B4F1CA856}" presName="sibSpaceTwo" presStyleCnt="0"/>
      <dgm:spPr/>
    </dgm:pt>
    <dgm:pt modelId="{38789713-A2B9-4B70-97ED-34660417E4CF}" type="pres">
      <dgm:prSet presAssocID="{EFE7DCF0-898C-48DE-BC7F-48F092F89AD5}" presName="vertTwo" presStyleCnt="0"/>
      <dgm:spPr/>
    </dgm:pt>
    <dgm:pt modelId="{D62A7FA6-6BEC-49EB-B6CF-FC42C5F3C3DD}" type="pres">
      <dgm:prSet presAssocID="{EFE7DCF0-898C-48DE-BC7F-48F092F89AD5}" presName="txTwo" presStyleLbl="node2" presStyleIdx="2" presStyleCnt="3" custScaleX="35052" custScaleY="25210" custLinFactNeighborX="186" custLinFactNeighborY="-9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D0AE8D-01EC-4F91-9604-0645F4DE816D}" type="pres">
      <dgm:prSet presAssocID="{EFE7DCF0-898C-48DE-BC7F-48F092F89AD5}" presName="horzTwo" presStyleCnt="0"/>
      <dgm:spPr/>
    </dgm:pt>
  </dgm:ptLst>
  <dgm:cxnLst>
    <dgm:cxn modelId="{367035BB-987F-4E71-B1A5-2E6CC9164DBB}" srcId="{E424CB30-5802-4711-9BC4-2CB39B16DCD8}" destId="{0AFEE205-5276-4DCD-8029-2F353A150417}" srcOrd="0" destOrd="0" parTransId="{38908868-05AF-491D-BFE2-8D538F1B1FE6}" sibTransId="{0058B699-8DB1-401D-ABC2-43F173CBE726}"/>
    <dgm:cxn modelId="{4237C4F0-C721-42B5-91B5-302C64A079C2}" type="presOf" srcId="{516D365B-6124-428A-A076-5D518A61A1BB}" destId="{58FC6243-B09C-44D4-A780-812D2E3ED6BF}" srcOrd="0" destOrd="0" presId="urn:microsoft.com/office/officeart/2005/8/layout/hierarchy4"/>
    <dgm:cxn modelId="{15DAD7D7-7781-4121-A103-C8FD46F8F683}" type="presOf" srcId="{EFE7DCF0-898C-48DE-BC7F-48F092F89AD5}" destId="{D62A7FA6-6BEC-49EB-B6CF-FC42C5F3C3DD}" srcOrd="0" destOrd="0" presId="urn:microsoft.com/office/officeart/2005/8/layout/hierarchy4"/>
    <dgm:cxn modelId="{10C5CDF0-E7C8-478B-B3CF-BB177A1DA906}" type="presOf" srcId="{B2AA3B80-E1BC-4D96-917B-61687C5599A5}" destId="{A8813AE2-A09D-4E64-80A3-B0862F8F3939}" srcOrd="0" destOrd="0" presId="urn:microsoft.com/office/officeart/2005/8/layout/hierarchy4"/>
    <dgm:cxn modelId="{53310B25-061B-4218-991D-E01F01DDEB2E}" type="presOf" srcId="{0AFEE205-5276-4DCD-8029-2F353A150417}" destId="{8CE8D7BE-7F91-40AF-9124-2ED04B6679A4}" srcOrd="0" destOrd="0" presId="urn:microsoft.com/office/officeart/2005/8/layout/hierarchy4"/>
    <dgm:cxn modelId="{8CB62696-1517-41BC-94DC-BD239105B0FD}" type="presOf" srcId="{E424CB30-5802-4711-9BC4-2CB39B16DCD8}" destId="{35BFF6D8-09F6-4E7A-A06C-1B9422730717}" srcOrd="0" destOrd="0" presId="urn:microsoft.com/office/officeart/2005/8/layout/hierarchy4"/>
    <dgm:cxn modelId="{37038F0D-65AD-445A-9AFC-EF97C57A999E}" srcId="{0AFEE205-5276-4DCD-8029-2F353A150417}" destId="{516D365B-6124-428A-A076-5D518A61A1BB}" srcOrd="0" destOrd="0" parTransId="{E4E3F4F5-5964-4DCD-A69F-70ED2A543871}" sibTransId="{71E9CBA7-DE75-4876-ACE3-2C7AF2D7A182}"/>
    <dgm:cxn modelId="{A6C9F895-1734-482B-834B-DDC81F7ADB82}" srcId="{0AFEE205-5276-4DCD-8029-2F353A150417}" destId="{EFE7DCF0-898C-48DE-BC7F-48F092F89AD5}" srcOrd="2" destOrd="0" parTransId="{FCA95DA0-5A29-46D6-9BD5-001A7BCBBC55}" sibTransId="{D416400C-CC37-4EBE-9549-3B45DB6001B6}"/>
    <dgm:cxn modelId="{1927DF36-3C25-4C23-AE4F-DCEFB5372983}" srcId="{0AFEE205-5276-4DCD-8029-2F353A150417}" destId="{B2AA3B80-E1BC-4D96-917B-61687C5599A5}" srcOrd="1" destOrd="0" parTransId="{0FC9CAD3-8609-4377-8F56-60EABC96FD2C}" sibTransId="{A23860E2-36EA-4E08-9750-9F5B4F1CA856}"/>
    <dgm:cxn modelId="{22C97853-90A8-4C7A-9903-C362157A4542}" type="presParOf" srcId="{35BFF6D8-09F6-4E7A-A06C-1B9422730717}" destId="{D56FA95F-A999-4DC8-AFFD-652AC2206553}" srcOrd="0" destOrd="0" presId="urn:microsoft.com/office/officeart/2005/8/layout/hierarchy4"/>
    <dgm:cxn modelId="{126A24DC-CDBD-4130-B746-C0424B79882A}" type="presParOf" srcId="{D56FA95F-A999-4DC8-AFFD-652AC2206553}" destId="{8CE8D7BE-7F91-40AF-9124-2ED04B6679A4}" srcOrd="0" destOrd="0" presId="urn:microsoft.com/office/officeart/2005/8/layout/hierarchy4"/>
    <dgm:cxn modelId="{EB7DC2B4-D08C-4D7B-97DC-19776871EA74}" type="presParOf" srcId="{D56FA95F-A999-4DC8-AFFD-652AC2206553}" destId="{DD09450F-D0BD-4684-9517-563DABC0154C}" srcOrd="1" destOrd="0" presId="urn:microsoft.com/office/officeart/2005/8/layout/hierarchy4"/>
    <dgm:cxn modelId="{D172841C-32F4-4B27-8C3C-4D02CB19761F}" type="presParOf" srcId="{D56FA95F-A999-4DC8-AFFD-652AC2206553}" destId="{246A4781-3286-42EB-8D8F-1BABA403A9AD}" srcOrd="2" destOrd="0" presId="urn:microsoft.com/office/officeart/2005/8/layout/hierarchy4"/>
    <dgm:cxn modelId="{80D566C8-8C7A-4A02-8ACE-B590408E84B6}" type="presParOf" srcId="{246A4781-3286-42EB-8D8F-1BABA403A9AD}" destId="{C084BC8B-D113-4AF3-BF49-88AE00A75639}" srcOrd="0" destOrd="0" presId="urn:microsoft.com/office/officeart/2005/8/layout/hierarchy4"/>
    <dgm:cxn modelId="{282255AE-0C4E-45D1-951E-6019C8B183D1}" type="presParOf" srcId="{C084BC8B-D113-4AF3-BF49-88AE00A75639}" destId="{58FC6243-B09C-44D4-A780-812D2E3ED6BF}" srcOrd="0" destOrd="0" presId="urn:microsoft.com/office/officeart/2005/8/layout/hierarchy4"/>
    <dgm:cxn modelId="{F2D71EB8-03C7-4E41-84FA-7A5649CE7C7F}" type="presParOf" srcId="{C084BC8B-D113-4AF3-BF49-88AE00A75639}" destId="{E8B751B1-EEF4-4399-A431-97006BEE988A}" srcOrd="1" destOrd="0" presId="urn:microsoft.com/office/officeart/2005/8/layout/hierarchy4"/>
    <dgm:cxn modelId="{240945F3-0F69-4C1F-B686-835816D9A842}" type="presParOf" srcId="{246A4781-3286-42EB-8D8F-1BABA403A9AD}" destId="{1D00B5BC-EFEE-434A-8380-DF8ED626036F}" srcOrd="1" destOrd="0" presId="urn:microsoft.com/office/officeart/2005/8/layout/hierarchy4"/>
    <dgm:cxn modelId="{F6713183-D51D-45F7-B1FE-6D86BB6D2F49}" type="presParOf" srcId="{246A4781-3286-42EB-8D8F-1BABA403A9AD}" destId="{09F946D3-4951-4A5F-B4B3-21F62F1A0793}" srcOrd="2" destOrd="0" presId="urn:microsoft.com/office/officeart/2005/8/layout/hierarchy4"/>
    <dgm:cxn modelId="{96634D26-4038-400D-919D-26F873BECE53}" type="presParOf" srcId="{09F946D3-4951-4A5F-B4B3-21F62F1A0793}" destId="{A8813AE2-A09D-4E64-80A3-B0862F8F3939}" srcOrd="0" destOrd="0" presId="urn:microsoft.com/office/officeart/2005/8/layout/hierarchy4"/>
    <dgm:cxn modelId="{2CF9DFF0-78F4-4489-9573-7A723FD3DB8A}" type="presParOf" srcId="{09F946D3-4951-4A5F-B4B3-21F62F1A0793}" destId="{F3D961FC-C870-41B2-B123-DCD0348EDCFF}" srcOrd="1" destOrd="0" presId="urn:microsoft.com/office/officeart/2005/8/layout/hierarchy4"/>
    <dgm:cxn modelId="{AF0A411A-7564-407B-B56A-9ED08AF4F264}" type="presParOf" srcId="{246A4781-3286-42EB-8D8F-1BABA403A9AD}" destId="{911B204B-CA93-4D66-AAC0-118B90A06E81}" srcOrd="3" destOrd="0" presId="urn:microsoft.com/office/officeart/2005/8/layout/hierarchy4"/>
    <dgm:cxn modelId="{FA625546-65C5-4E01-8700-7353FD8C6DE3}" type="presParOf" srcId="{246A4781-3286-42EB-8D8F-1BABA403A9AD}" destId="{38789713-A2B9-4B70-97ED-34660417E4CF}" srcOrd="4" destOrd="0" presId="urn:microsoft.com/office/officeart/2005/8/layout/hierarchy4"/>
    <dgm:cxn modelId="{A1A75076-1850-4C5B-9D7B-C792C7FC2567}" type="presParOf" srcId="{38789713-A2B9-4B70-97ED-34660417E4CF}" destId="{D62A7FA6-6BEC-49EB-B6CF-FC42C5F3C3DD}" srcOrd="0" destOrd="0" presId="urn:microsoft.com/office/officeart/2005/8/layout/hierarchy4"/>
    <dgm:cxn modelId="{41B6E8D3-CC60-4E6B-A1A8-FB981368A1C6}" type="presParOf" srcId="{38789713-A2B9-4B70-97ED-34660417E4CF}" destId="{FFD0AE8D-01EC-4F91-9604-0645F4DE816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9EC61-1E54-48C9-A69F-4660679DF365}">
      <dsp:nvSpPr>
        <dsp:cNvPr id="0" name=""/>
        <dsp:cNvSpPr/>
      </dsp:nvSpPr>
      <dsp:spPr>
        <a:xfrm rot="5400000">
          <a:off x="-239784" y="244513"/>
          <a:ext cx="1598564" cy="1118995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 этап</a:t>
          </a:r>
        </a:p>
      </dsp:txBody>
      <dsp:txXfrm rot="-5400000">
        <a:off x="1" y="564227"/>
        <a:ext cx="1118995" cy="479569"/>
      </dsp:txXfrm>
    </dsp:sp>
    <dsp:sp modelId="{EFA1B563-15D4-4630-A4FA-9A6D8CE601BB}">
      <dsp:nvSpPr>
        <dsp:cNvPr id="0" name=""/>
        <dsp:cNvSpPr/>
      </dsp:nvSpPr>
      <dsp:spPr>
        <a:xfrm rot="5400000">
          <a:off x="4040492" y="-2921496"/>
          <a:ext cx="1039067" cy="6882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Подготовительный этап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накопление базовых представлений , на основе которых будут формироваться знания у детей по теме проекта.</a:t>
          </a:r>
          <a:endParaRPr lang="ru-RU" sz="18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118996" y="50723"/>
        <a:ext cx="6831337" cy="937621"/>
      </dsp:txXfrm>
    </dsp:sp>
    <dsp:sp modelId="{C71C8D99-8C69-43F3-BC45-A71E01573465}">
      <dsp:nvSpPr>
        <dsp:cNvPr id="0" name=""/>
        <dsp:cNvSpPr/>
      </dsp:nvSpPr>
      <dsp:spPr>
        <a:xfrm rot="5400000">
          <a:off x="-239784" y="1770190"/>
          <a:ext cx="1598564" cy="1118995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 этап</a:t>
          </a: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2089904"/>
        <a:ext cx="1118995" cy="479569"/>
      </dsp:txXfrm>
    </dsp:sp>
    <dsp:sp modelId="{E480463F-677E-4226-ACCF-0BBBE8B2A14A}">
      <dsp:nvSpPr>
        <dsp:cNvPr id="0" name=""/>
        <dsp:cNvSpPr/>
      </dsp:nvSpPr>
      <dsp:spPr>
        <a:xfrm rot="5400000">
          <a:off x="3672746" y="-1458151"/>
          <a:ext cx="1251109" cy="6882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Основной этап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18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: </a:t>
          </a:r>
          <a:r>
            <a:rPr lang="ru-RU" sz="1800" b="0" i="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реализация проекта «В царстве грибов"</a:t>
          </a:r>
          <a:endParaRPr lang="ru-RU" sz="1800" b="0" i="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Совместная деятельность всех участников проекта.</a:t>
          </a:r>
        </a:p>
      </dsp:txBody>
      <dsp:txXfrm rot="-5400000">
        <a:off x="857271" y="1418398"/>
        <a:ext cx="6820986" cy="1128961"/>
      </dsp:txXfrm>
    </dsp:sp>
    <dsp:sp modelId="{D0704AC5-B719-473B-950A-0ADC22C94BF4}">
      <dsp:nvSpPr>
        <dsp:cNvPr id="0" name=""/>
        <dsp:cNvSpPr/>
      </dsp:nvSpPr>
      <dsp:spPr>
        <a:xfrm rot="5400000">
          <a:off x="-239784" y="3422836"/>
          <a:ext cx="1598564" cy="1118995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 этап</a:t>
          </a:r>
          <a:endParaRPr lang="ru-RU" sz="18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3742550"/>
        <a:ext cx="1118995" cy="479569"/>
      </dsp:txXfrm>
    </dsp:sp>
    <dsp:sp modelId="{488896B4-F9D0-4B52-9602-F869DFC2A371}">
      <dsp:nvSpPr>
        <dsp:cNvPr id="0" name=""/>
        <dsp:cNvSpPr/>
      </dsp:nvSpPr>
      <dsp:spPr>
        <a:xfrm rot="5400000">
          <a:off x="3807502" y="261555"/>
          <a:ext cx="1505047" cy="68820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Заключительный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Цель : </a:t>
          </a:r>
          <a:r>
            <a:rPr lang="ru-RU" sz="1800" b="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анализ итогов реализации проекта.</a:t>
          </a:r>
          <a:endParaRPr lang="ru-RU" sz="1800" b="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118996" y="3023531"/>
        <a:ext cx="6808590" cy="1358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8D7BE-7F91-40AF-9124-2ED04B6679A4}">
      <dsp:nvSpPr>
        <dsp:cNvPr id="0" name=""/>
        <dsp:cNvSpPr/>
      </dsp:nvSpPr>
      <dsp:spPr>
        <a:xfrm>
          <a:off x="777507" y="141964"/>
          <a:ext cx="3295136" cy="9697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Грибы</a:t>
          </a:r>
          <a:endParaRPr lang="ru-RU" sz="2400" b="1" kern="1200" dirty="0"/>
        </a:p>
      </dsp:txBody>
      <dsp:txXfrm>
        <a:off x="805911" y="170368"/>
        <a:ext cx="3238328" cy="912988"/>
      </dsp:txXfrm>
    </dsp:sp>
    <dsp:sp modelId="{58FC6243-B09C-44D4-A780-812D2E3ED6BF}">
      <dsp:nvSpPr>
        <dsp:cNvPr id="0" name=""/>
        <dsp:cNvSpPr/>
      </dsp:nvSpPr>
      <dsp:spPr>
        <a:xfrm>
          <a:off x="2447" y="1755499"/>
          <a:ext cx="1880755" cy="9637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Птицы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Звери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Насекомые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0676" y="1783728"/>
        <a:ext cx="1824297" cy="907337"/>
      </dsp:txXfrm>
    </dsp:sp>
    <dsp:sp modelId="{A8813AE2-A09D-4E64-80A3-B0862F8F3939}">
      <dsp:nvSpPr>
        <dsp:cNvPr id="0" name=""/>
        <dsp:cNvSpPr/>
      </dsp:nvSpPr>
      <dsp:spPr>
        <a:xfrm>
          <a:off x="2170910" y="1755499"/>
          <a:ext cx="1767624" cy="119186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Деревья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Кустарники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Травы</a:t>
          </a:r>
        </a:p>
      </dsp:txBody>
      <dsp:txXfrm>
        <a:off x="2205818" y="1790407"/>
        <a:ext cx="1697808" cy="1122044"/>
      </dsp:txXfrm>
    </dsp:sp>
    <dsp:sp modelId="{D62A7FA6-6BEC-49EB-B6CF-FC42C5F3C3DD}">
      <dsp:nvSpPr>
        <dsp:cNvPr id="0" name=""/>
        <dsp:cNvSpPr/>
      </dsp:nvSpPr>
      <dsp:spPr>
        <a:xfrm>
          <a:off x="4228690" y="1721346"/>
          <a:ext cx="1200565" cy="86445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Человек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254009" y="1746665"/>
        <a:ext cx="1149927" cy="813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oshkolnik.ru/" TargetMode="External"/><Relationship Id="rId2" Type="http://schemas.openxmlformats.org/officeDocument/2006/relationships/hyperlink" Target="http://stranamasterov.ru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85786" y="642918"/>
            <a:ext cx="7772400" cy="1000108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образовательное</a:t>
            </a:r>
            <a:b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учреждение г.Нижневартовска детский сад № 44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 Золотой ключик»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00034" y="2285992"/>
            <a:ext cx="8072494" cy="1752600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ru-RU" sz="4100" b="1" dirty="0" smtClean="0">
                <a:solidFill>
                  <a:srgbClr val="F90B05"/>
                </a:solidFill>
              </a:rPr>
              <a:t>Экологический проект для детей</a:t>
            </a:r>
          </a:p>
          <a:p>
            <a:pPr>
              <a:spcBef>
                <a:spcPts val="0"/>
              </a:spcBef>
            </a:pPr>
            <a:r>
              <a:rPr lang="ru-RU" sz="4100" b="1" dirty="0" smtClean="0">
                <a:solidFill>
                  <a:srgbClr val="F90B05"/>
                </a:solidFill>
              </a:rPr>
              <a:t>6-7лет </a:t>
            </a:r>
          </a:p>
          <a:p>
            <a:pPr>
              <a:spcBef>
                <a:spcPts val="0"/>
              </a:spcBef>
            </a:pPr>
            <a:r>
              <a:rPr lang="ru-RU" sz="4100" b="1" dirty="0" smtClean="0">
                <a:solidFill>
                  <a:srgbClr val="F90B05"/>
                </a:solidFill>
              </a:rPr>
              <a:t>«В царстве грибов»</a:t>
            </a:r>
          </a:p>
          <a:p>
            <a:pPr algn="r">
              <a:spcBef>
                <a:spcPts val="0"/>
              </a:spcBef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Составила:</a:t>
            </a:r>
          </a:p>
          <a:p>
            <a:pPr algn="r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Аминова А.К.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6457890"/>
            <a:ext cx="27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Нижневартовск 2018г.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642918"/>
            <a:ext cx="564360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214290"/>
            <a:ext cx="8353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Знакомились с грибами через познавательную литературу.</a:t>
            </a:r>
            <a:endParaRPr lang="ru-RU" sz="2400" b="1" dirty="0"/>
          </a:p>
        </p:txBody>
      </p:sp>
      <p:pic>
        <p:nvPicPr>
          <p:cNvPr id="4099" name="Picture 3" descr="C:\Users\SkyNet\Pictures\97859567076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714356"/>
            <a:ext cx="2214578" cy="3144701"/>
          </a:xfrm>
          <a:prstGeom prst="rect">
            <a:avLst/>
          </a:prstGeom>
          <a:noFill/>
        </p:spPr>
      </p:pic>
      <p:pic>
        <p:nvPicPr>
          <p:cNvPr id="4100" name="Picture 4" descr="C:\Users\SkyNet\Pictures\u_files_store_3_249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73948"/>
            <a:ext cx="1857388" cy="2854668"/>
          </a:xfrm>
          <a:prstGeom prst="rect">
            <a:avLst/>
          </a:prstGeom>
          <a:noFill/>
        </p:spPr>
      </p:pic>
      <p:pic>
        <p:nvPicPr>
          <p:cNvPr id="4101" name="Picture 5" descr="C:\Users\SkyNet\Pictures\llyustrirovanny-full-directory-mushroomer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643314"/>
            <a:ext cx="1928826" cy="27860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14942" y="5572140"/>
            <a:ext cx="2040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Хочу все знать 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214290"/>
            <a:ext cx="474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Рассматривали  грибы (муляжи)</a:t>
            </a:r>
            <a:endParaRPr lang="ru-RU" sz="2400" b="1" dirty="0"/>
          </a:p>
        </p:txBody>
      </p:sp>
      <p:pic>
        <p:nvPicPr>
          <p:cNvPr id="5122" name="Picture 2" descr="C:\Users\SkyNet\Pictures\356af421f9c82d893bae45d461590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714356"/>
            <a:ext cx="443993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78621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3071802" y="5572140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Вот он какие – грибы!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48" y="285728"/>
            <a:ext cx="3301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Узнали  о строение грибов.</a:t>
            </a:r>
            <a:endParaRPr lang="ru-RU" sz="2000" b="1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3765649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71678"/>
            <a:ext cx="3023294" cy="387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143372" y="3714752"/>
            <a:ext cx="1169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Шляпка</a:t>
            </a:r>
            <a:endParaRPr lang="ru-RU" sz="20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2714612" y="5286388"/>
            <a:ext cx="1714512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29124" y="5072074"/>
            <a:ext cx="96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Ножка</a:t>
            </a:r>
            <a:endParaRPr lang="ru-RU" sz="20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>
            <a:off x="2928926" y="5715016"/>
            <a:ext cx="1857388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6314" y="5929330"/>
            <a:ext cx="132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Грибница</a:t>
            </a:r>
            <a:endParaRPr lang="ru-RU" sz="2000" b="1" dirty="0"/>
          </a:p>
        </p:txBody>
      </p:sp>
      <p:pic>
        <p:nvPicPr>
          <p:cNvPr id="27" name="Picture 11" descr="http://okafish.ru/grib/foto/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2831508" cy="2571768"/>
          </a:xfrm>
          <a:prstGeom prst="rect">
            <a:avLst/>
          </a:prstGeom>
          <a:noFill/>
        </p:spPr>
      </p:pic>
      <p:cxnSp>
        <p:nvCxnSpPr>
          <p:cNvPr id="29" name="Прямая со стрелкой 28"/>
          <p:cNvCxnSpPr/>
          <p:nvPr/>
        </p:nvCxnSpPr>
        <p:spPr>
          <a:xfrm rot="10800000" flipV="1">
            <a:off x="1928794" y="928670"/>
            <a:ext cx="1643074" cy="142876"/>
          </a:xfrm>
          <a:prstGeom prst="straightConnector1">
            <a:avLst/>
          </a:prstGeom>
          <a:ln>
            <a:solidFill>
              <a:srgbClr val="F90B05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2357422" y="1500174"/>
            <a:ext cx="1357322" cy="428628"/>
          </a:xfrm>
          <a:prstGeom prst="straightConnector1">
            <a:avLst/>
          </a:prstGeom>
          <a:ln>
            <a:solidFill>
              <a:srgbClr val="F90B0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 flipV="1">
            <a:off x="2357422" y="2000240"/>
            <a:ext cx="1714512" cy="428628"/>
          </a:xfrm>
          <a:prstGeom prst="straightConnector1">
            <a:avLst/>
          </a:prstGeom>
          <a:ln>
            <a:solidFill>
              <a:srgbClr val="F90B05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571868" y="642918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Шляпка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714744" y="1214422"/>
            <a:ext cx="96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Ножка</a:t>
            </a:r>
            <a:endParaRPr lang="ru-RU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71934" y="1785926"/>
            <a:ext cx="132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Грибница</a:t>
            </a:r>
            <a:endParaRPr lang="ru-RU" sz="2000" b="1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5286380" y="3929066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kyNet\Pictures\0004-004-Znakomstvo-detej-s-gribami-s-ispolzovaniem-mnemotablitsy.jpg"/>
          <p:cNvPicPr>
            <a:picLocks noChangeAspect="1" noChangeArrowheads="1"/>
          </p:cNvPicPr>
          <p:nvPr/>
        </p:nvPicPr>
        <p:blipFill>
          <a:blip r:embed="rId2"/>
          <a:srcRect r="32031" b="43750"/>
          <a:stretch>
            <a:fillRect/>
          </a:stretch>
        </p:blipFill>
        <p:spPr bwMode="auto">
          <a:xfrm>
            <a:off x="428596" y="785794"/>
            <a:ext cx="3786214" cy="416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28662" y="285728"/>
            <a:ext cx="7150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Составляли рассказы о грибах по </a:t>
            </a:r>
            <a:r>
              <a:rPr lang="ru-RU" sz="2400" b="1" dirty="0" err="1" smtClean="0"/>
              <a:t>мнемотаблицы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72198" y="2143116"/>
            <a:ext cx="65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442915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14612" y="5429264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Всё мы знаем о грибах.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0"/>
            <a:ext cx="3935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Учили пальчиковые игры.</a:t>
            </a:r>
            <a:endParaRPr lang="ru-RU" sz="2400" b="1" dirty="0"/>
          </a:p>
        </p:txBody>
      </p:sp>
      <p:pic>
        <p:nvPicPr>
          <p:cNvPr id="7171" name="Picture 3" descr="C:\Users\SkyNet\Pictures\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282" y="1214422"/>
            <a:ext cx="392912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SkyNet\Pictures\palchikovaya-igra-griby.png"/>
          <p:cNvPicPr>
            <a:picLocks noChangeAspect="1" noChangeArrowheads="1"/>
          </p:cNvPicPr>
          <p:nvPr/>
        </p:nvPicPr>
        <p:blipFill>
          <a:blip r:embed="rId3"/>
          <a:srcRect l="3125" t="4573" r="3124"/>
          <a:stretch>
            <a:fillRect/>
          </a:stretch>
        </p:blipFill>
        <p:spPr bwMode="auto">
          <a:xfrm>
            <a:off x="428596" y="500042"/>
            <a:ext cx="414340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kyNet\Pictures\img4.jpg"/>
          <p:cNvPicPr>
            <a:picLocks noChangeAspect="1" noChangeArrowheads="1"/>
          </p:cNvPicPr>
          <p:nvPr/>
        </p:nvPicPr>
        <p:blipFill>
          <a:blip r:embed="rId2"/>
          <a:srcRect l="7812" t="27793" r="6250" b="23958"/>
          <a:stretch>
            <a:fillRect/>
          </a:stretch>
        </p:blipFill>
        <p:spPr bwMode="auto">
          <a:xfrm rot="348478">
            <a:off x="4951644" y="192336"/>
            <a:ext cx="3905475" cy="205378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596" y="285728"/>
            <a:ext cx="42412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Играли в дидактические игры 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ru-RU" dirty="0" smtClean="0"/>
              <a:t>«Собери съедобные грибы в лукошко»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«Какой гриб лишний?»</a:t>
            </a:r>
            <a:r>
              <a:rPr lang="ru-RU" b="1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Игра «Подбери шляпку к ножке»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Игра «Съедобный – несъедобный»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Игра «Сложи картинку»</a:t>
            </a:r>
            <a:r>
              <a:rPr lang="ru-RU" b="1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«</a:t>
            </a:r>
            <a:r>
              <a:rPr lang="ru-RU" dirty="0" smtClean="0"/>
              <a:t>Почему грибы так называются?»</a:t>
            </a:r>
            <a:endParaRPr lang="ru-RU" dirty="0"/>
          </a:p>
        </p:txBody>
      </p:sp>
      <p:pic>
        <p:nvPicPr>
          <p:cNvPr id="5" name="Picture 3" descr="C:\Users\SkyNet\Pictures\b1c923cf39d5d7382b2fd4a274945001--ma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2928958" cy="3857653"/>
          </a:xfrm>
          <a:prstGeom prst="rect">
            <a:avLst/>
          </a:prstGeom>
          <a:noFill/>
        </p:spPr>
      </p:pic>
      <p:pic>
        <p:nvPicPr>
          <p:cNvPr id="1029" name="Picture 5" descr="C:\Users\SkyNet\Pictures\image.jpg"/>
          <p:cNvPicPr>
            <a:picLocks noChangeAspect="1" noChangeArrowheads="1"/>
          </p:cNvPicPr>
          <p:nvPr/>
        </p:nvPicPr>
        <p:blipFill>
          <a:blip r:embed="rId4"/>
          <a:srcRect t="6054" r="29798" b="195"/>
          <a:stretch>
            <a:fillRect/>
          </a:stretch>
        </p:blipFill>
        <p:spPr bwMode="auto">
          <a:xfrm>
            <a:off x="3214678" y="2285992"/>
            <a:ext cx="2400297" cy="4144418"/>
          </a:xfrm>
          <a:prstGeom prst="rect">
            <a:avLst/>
          </a:prstGeom>
          <a:noFill/>
        </p:spPr>
      </p:pic>
      <p:pic>
        <p:nvPicPr>
          <p:cNvPr id="1028" name="Picture 4" descr="C:\Users\SkyNet\Pictures\hello_html_6b0a7e4e.png"/>
          <p:cNvPicPr>
            <a:picLocks noChangeAspect="1" noChangeArrowheads="1"/>
          </p:cNvPicPr>
          <p:nvPr/>
        </p:nvPicPr>
        <p:blipFill>
          <a:blip r:embed="rId5"/>
          <a:srcRect t="33456" r="12700" b="16087"/>
          <a:stretch>
            <a:fillRect/>
          </a:stretch>
        </p:blipFill>
        <p:spPr bwMode="auto">
          <a:xfrm rot="456590">
            <a:off x="4876827" y="2035661"/>
            <a:ext cx="3879759" cy="1625037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433446"/>
            <a:ext cx="3405179" cy="342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166" y="214290"/>
            <a:ext cx="664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Запоминали пословицы и поговорки о грибах.</a:t>
            </a:r>
            <a:endParaRPr lang="ru-RU" sz="2400" b="1" dirty="0"/>
          </a:p>
        </p:txBody>
      </p:sp>
      <p:pic>
        <p:nvPicPr>
          <p:cNvPr id="9218" name="Picture 2" descr="C:\Users\SkyNet\Pictures\img_user_file_5833ead942220_29.jpg"/>
          <p:cNvPicPr>
            <a:picLocks noChangeAspect="1" noChangeArrowheads="1"/>
          </p:cNvPicPr>
          <p:nvPr/>
        </p:nvPicPr>
        <p:blipFill>
          <a:blip r:embed="rId2"/>
          <a:srcRect b="29927"/>
          <a:stretch>
            <a:fillRect/>
          </a:stretch>
        </p:blipFill>
        <p:spPr bwMode="auto">
          <a:xfrm>
            <a:off x="500034" y="642918"/>
            <a:ext cx="7715304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kyNet\Pictures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14290"/>
            <a:ext cx="3286148" cy="2571768"/>
          </a:xfrm>
          <a:prstGeom prst="rect">
            <a:avLst/>
          </a:prstGeom>
          <a:noFill/>
        </p:spPr>
      </p:pic>
      <p:pic>
        <p:nvPicPr>
          <p:cNvPr id="8196" name="Picture 4" descr="C:\Users\SkyNet\Pictures\img5 (1).jpg"/>
          <p:cNvPicPr>
            <a:picLocks noChangeAspect="1" noChangeArrowheads="1"/>
          </p:cNvPicPr>
          <p:nvPr/>
        </p:nvPicPr>
        <p:blipFill>
          <a:blip r:embed="rId3"/>
          <a:srcRect l="4405" t="2564" r="2823"/>
          <a:stretch>
            <a:fillRect/>
          </a:stretch>
        </p:blipFill>
        <p:spPr bwMode="auto">
          <a:xfrm>
            <a:off x="2357422" y="785794"/>
            <a:ext cx="3429024" cy="2714644"/>
          </a:xfrm>
          <a:prstGeom prst="rect">
            <a:avLst/>
          </a:prstGeom>
          <a:noFill/>
        </p:spPr>
      </p:pic>
      <p:pic>
        <p:nvPicPr>
          <p:cNvPr id="8197" name="Picture 5" descr="C:\Users\SkyNet\Pictures\umcgj2gpg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643314"/>
            <a:ext cx="3500462" cy="2643206"/>
          </a:xfrm>
          <a:prstGeom prst="rect">
            <a:avLst/>
          </a:prstGeom>
          <a:noFill/>
        </p:spPr>
      </p:pic>
      <p:pic>
        <p:nvPicPr>
          <p:cNvPr id="8198" name="Picture 6" descr="C:\Users\SkyNet\Pictures\img4 (1).jpg"/>
          <p:cNvPicPr>
            <a:picLocks noChangeAspect="1" noChangeArrowheads="1"/>
          </p:cNvPicPr>
          <p:nvPr/>
        </p:nvPicPr>
        <p:blipFill>
          <a:blip r:embed="rId5"/>
          <a:srcRect l="4717" t="3138"/>
          <a:stretch>
            <a:fillRect/>
          </a:stretch>
        </p:blipFill>
        <p:spPr bwMode="auto">
          <a:xfrm>
            <a:off x="5715008" y="2928934"/>
            <a:ext cx="3214710" cy="2643206"/>
          </a:xfrm>
          <a:prstGeom prst="rect">
            <a:avLst/>
          </a:prstGeom>
          <a:noFill/>
        </p:spPr>
      </p:pic>
      <p:sp>
        <p:nvSpPr>
          <p:cNvPr id="8200" name="AutoShape 8" descr="C:\Users\SkyNet\Pictures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C:\Users\SkyNet\Pictures\i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3" name="Picture 11" descr="C:\Users\SkyNet\Pictures\wdbfehwivg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40046">
            <a:off x="88071" y="950903"/>
            <a:ext cx="2571750" cy="24288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214290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Учили стихи о грибах.</a:t>
            </a:r>
            <a:endParaRPr lang="ru-RU" sz="2400" b="1" dirty="0"/>
          </a:p>
        </p:txBody>
      </p:sp>
      <p:pic>
        <p:nvPicPr>
          <p:cNvPr id="8204" name="Picture 12" descr="C:\Users\SkyNet\Pictures\116681670_gr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59072">
            <a:off x="324669" y="3764837"/>
            <a:ext cx="2571768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488" y="285728"/>
            <a:ext cx="3308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Продуктивная работа.</a:t>
            </a:r>
            <a:endParaRPr lang="ru-RU" sz="24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b="17647"/>
          <a:stretch>
            <a:fillRect/>
          </a:stretch>
        </p:blipFill>
        <p:spPr bwMode="auto">
          <a:xfrm rot="16200000">
            <a:off x="5331028" y="3098601"/>
            <a:ext cx="3053977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2" y="785794"/>
            <a:ext cx="419100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85852" y="6000768"/>
            <a:ext cx="4393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Рисовали, лепили, мастерили.</a:t>
            </a:r>
            <a:endParaRPr lang="ru-RU" sz="24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t="17391" r="6493"/>
          <a:stretch>
            <a:fillRect/>
          </a:stretch>
        </p:blipFill>
        <p:spPr bwMode="auto">
          <a:xfrm>
            <a:off x="500034" y="642918"/>
            <a:ext cx="392909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214290"/>
            <a:ext cx="3165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родителями.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285860"/>
            <a:ext cx="1500198" cy="189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2928926" y="2357430"/>
            <a:ext cx="2714644" cy="120015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Работа с родителями по проекту</a:t>
            </a:r>
            <a:endParaRPr lang="ru-RU" sz="2000" b="1" dirty="0"/>
          </a:p>
        </p:txBody>
      </p:sp>
      <p:cxnSp>
        <p:nvCxnSpPr>
          <p:cNvPr id="6" name="Прямая со стрелкой 5"/>
          <p:cNvCxnSpPr>
            <a:stCxn id="4" idx="7"/>
          </p:cNvCxnSpPr>
          <p:nvPr/>
        </p:nvCxnSpPr>
        <p:spPr>
          <a:xfrm rot="5400000" flipH="1" flipV="1">
            <a:off x="5428353" y="1746468"/>
            <a:ext cx="604386" cy="969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6"/>
          </p:cNvCxnSpPr>
          <p:nvPr/>
        </p:nvCxnSpPr>
        <p:spPr>
          <a:xfrm>
            <a:off x="5643570" y="2957506"/>
            <a:ext cx="928694" cy="42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215604" y="385683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</p:cNvCxnSpPr>
          <p:nvPr/>
        </p:nvCxnSpPr>
        <p:spPr>
          <a:xfrm rot="10800000" flipV="1">
            <a:off x="1785918" y="2957505"/>
            <a:ext cx="1143008" cy="1090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1"/>
          </p:cNvCxnSpPr>
          <p:nvPr/>
        </p:nvCxnSpPr>
        <p:spPr>
          <a:xfrm rot="16200000" flipV="1">
            <a:off x="2396881" y="1603591"/>
            <a:ext cx="604386" cy="12548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Выноска-облако 20"/>
          <p:cNvSpPr/>
          <p:nvPr/>
        </p:nvSpPr>
        <p:spPr>
          <a:xfrm>
            <a:off x="428596" y="642918"/>
            <a:ext cx="2786082" cy="1398466"/>
          </a:xfrm>
          <a:prstGeom prst="cloudCallout">
            <a:avLst>
              <a:gd name="adj1" fmla="val 13412"/>
              <a:gd name="adj2" fmla="val 460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Составление альбома «Съедобные грибы</a:t>
            </a:r>
          </a:p>
        </p:txBody>
      </p:sp>
      <p:sp>
        <p:nvSpPr>
          <p:cNvPr id="22" name="Выноска-облако 21"/>
          <p:cNvSpPr/>
          <p:nvPr/>
        </p:nvSpPr>
        <p:spPr>
          <a:xfrm>
            <a:off x="6429356" y="2357430"/>
            <a:ext cx="2714644" cy="1571636"/>
          </a:xfrm>
          <a:prstGeom prst="cloudCallout">
            <a:avLst>
              <a:gd name="adj1" fmla="val -58540"/>
              <a:gd name="adj2" fmla="val -1027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Составление рассказов «Как мы собирали грибы»</a:t>
            </a:r>
            <a:endParaRPr lang="ru-RU" dirty="0"/>
          </a:p>
        </p:txBody>
      </p:sp>
      <p:sp>
        <p:nvSpPr>
          <p:cNvPr id="24" name="Выноска-облако 23"/>
          <p:cNvSpPr/>
          <p:nvPr/>
        </p:nvSpPr>
        <p:spPr>
          <a:xfrm>
            <a:off x="6010284" y="938194"/>
            <a:ext cx="2786082" cy="1184152"/>
          </a:xfrm>
          <a:prstGeom prst="cloudCallout">
            <a:avLst>
              <a:gd name="adj1" fmla="val -39854"/>
              <a:gd name="adj2" fmla="val 4857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Консультации, памятки, </a:t>
            </a:r>
          </a:p>
          <a:p>
            <a:pPr algn="ctr"/>
            <a:r>
              <a:rPr lang="ru-RU" b="1" dirty="0" smtClean="0"/>
              <a:t>беседы.</a:t>
            </a:r>
            <a:endParaRPr lang="ru-RU" b="1" dirty="0"/>
          </a:p>
        </p:txBody>
      </p:sp>
      <p:sp>
        <p:nvSpPr>
          <p:cNvPr id="25" name="Выноска-облако 24"/>
          <p:cNvSpPr/>
          <p:nvPr/>
        </p:nvSpPr>
        <p:spPr>
          <a:xfrm>
            <a:off x="3428992" y="4286256"/>
            <a:ext cx="2786082" cy="1428760"/>
          </a:xfrm>
          <a:prstGeom prst="cloudCallout">
            <a:avLst>
              <a:gd name="adj1" fmla="val -6496"/>
              <a:gd name="adj2" fmla="val -5634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Экскурсия в лес с детьми по грибы.</a:t>
            </a:r>
          </a:p>
        </p:txBody>
      </p:sp>
      <p:sp>
        <p:nvSpPr>
          <p:cNvPr id="30" name="Выноска-облако 29"/>
          <p:cNvSpPr/>
          <p:nvPr/>
        </p:nvSpPr>
        <p:spPr>
          <a:xfrm>
            <a:off x="0" y="3286124"/>
            <a:ext cx="2714644" cy="1571636"/>
          </a:xfrm>
          <a:prstGeom prst="cloudCallout">
            <a:avLst>
              <a:gd name="adj1" fmla="val 48034"/>
              <a:gd name="adj2" fmla="val -522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Составление презентаций «В поход в лес всей семьёй»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357222" y="57148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Мир, окружающий ребёнка, - это, прежде всего,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мир природы с безграничным богатством явлений,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 неисчерпаемой красотой. Здесь, в природе,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вечный источник детского разума. Очень важно с ранних лет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развивать в детях умение созерцать, наслаждаться ею,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вглядываться в неё и вслушиваться"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В. А. Сухомлинский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t="17243"/>
          <a:stretch>
            <a:fillRect/>
          </a:stretch>
        </p:blipFill>
        <p:spPr bwMode="auto">
          <a:xfrm>
            <a:off x="428596" y="357166"/>
            <a:ext cx="3214710" cy="342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714744" y="357166"/>
            <a:ext cx="542925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Родители активно принимали участие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проектной деятельности: помогали детям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сборе информации о грибах (чтение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рассматривание энциклопедий,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журналов, книг, использование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интернет- ресурсов), в составлении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небольших рассказов о понравившемся </a:t>
            </a: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грибе или походе в лес за грибами.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Родители воспитанников с удовольствием приняли участие во всех предложенных мероприятиях:</a:t>
            </a:r>
          </a:p>
          <a:p>
            <a:r>
              <a:rPr lang="ru-RU" sz="2000" dirty="0" smtClean="0"/>
              <a:t>- Рисование вместе с детьми на тему: «В лес мы пойдём – грибы найдём».</a:t>
            </a:r>
          </a:p>
          <a:p>
            <a:r>
              <a:rPr lang="ru-RU" sz="2000" dirty="0" smtClean="0"/>
              <a:t>- Выставка поделок из природного материала.</a:t>
            </a:r>
          </a:p>
          <a:p>
            <a:r>
              <a:rPr lang="ru-RU" sz="2000" dirty="0" smtClean="0"/>
              <a:t>- Участие в игре-викторине «Знаешь ли ты грибы?»</a:t>
            </a:r>
          </a:p>
          <a:p>
            <a:r>
              <a:rPr lang="ru-RU" sz="2000" dirty="0" smtClean="0"/>
              <a:t>- Чтение предложенной им литературы и поиск новой.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428628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72066" y="28572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Молодцы, мои друзья –</a:t>
            </a:r>
          </a:p>
          <a:p>
            <a:r>
              <a:rPr lang="ru-RU" sz="2000" b="1" dirty="0" smtClean="0"/>
              <a:t>Постарались вы не зря!</a:t>
            </a:r>
          </a:p>
          <a:p>
            <a:r>
              <a:rPr lang="ru-RU" sz="2000" b="1" dirty="0" smtClean="0"/>
              <a:t>Урожай ваш очень вкусен,</a:t>
            </a:r>
          </a:p>
          <a:p>
            <a:r>
              <a:rPr lang="ru-RU" sz="2000" b="1" dirty="0" smtClean="0"/>
              <a:t>Нынче славный будет ужин!</a:t>
            </a:r>
          </a:p>
          <a:p>
            <a:r>
              <a:rPr lang="ru-RU" sz="2000" b="1" dirty="0" smtClean="0"/>
              <a:t>Но, смотрите, ведь грибы</a:t>
            </a:r>
          </a:p>
          <a:p>
            <a:r>
              <a:rPr lang="ru-RU" sz="2000" b="1" dirty="0" smtClean="0"/>
              <a:t>И не все уж хороши!</a:t>
            </a:r>
          </a:p>
          <a:p>
            <a:r>
              <a:rPr lang="ru-RU" sz="2000" b="1" dirty="0" smtClean="0"/>
              <a:t>Чтоб сварить из них нам суп</a:t>
            </a:r>
          </a:p>
          <a:p>
            <a:r>
              <a:rPr lang="ru-RU" sz="2000" b="1" dirty="0" smtClean="0"/>
              <a:t>Надо разобраться</a:t>
            </a:r>
          </a:p>
          <a:p>
            <a:r>
              <a:rPr lang="ru-RU" sz="2000" b="1" dirty="0" smtClean="0"/>
              <a:t>Где грибок съедобный тут,</a:t>
            </a:r>
          </a:p>
          <a:p>
            <a:r>
              <a:rPr lang="ru-RU" sz="2000" b="1" dirty="0" smtClean="0"/>
              <a:t>А какой опасный!</a:t>
            </a:r>
          </a:p>
          <a:p>
            <a:r>
              <a:rPr lang="ru-RU" sz="2000" b="1" dirty="0" smtClean="0"/>
              <a:t> 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143380"/>
            <a:ext cx="3000396" cy="2214578"/>
          </a:xfrm>
          <a:prstGeom prst="rect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4143380"/>
            <a:ext cx="2384936" cy="2155680"/>
          </a:xfrm>
          <a:prstGeom prst="rect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4143380"/>
            <a:ext cx="2357454" cy="2143140"/>
          </a:xfrm>
          <a:prstGeom prst="rect">
            <a:avLst/>
          </a:prstGeom>
          <a:ln w="31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11111" r="13333" b="3704"/>
          <a:stretch>
            <a:fillRect/>
          </a:stretch>
        </p:blipFill>
        <p:spPr bwMode="auto">
          <a:xfrm>
            <a:off x="285720" y="642918"/>
            <a:ext cx="371477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0" algn="ctr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!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285728"/>
            <a:ext cx="396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Узнали кому нужны грибы</a:t>
            </a:r>
            <a:endParaRPr lang="ru-RU" sz="2400" b="1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3428992" y="785794"/>
          <a:ext cx="5429256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rot="5400000">
            <a:off x="4643438" y="1857364"/>
            <a:ext cx="642942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6215074" y="1928802"/>
            <a:ext cx="642942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286644" y="1857364"/>
            <a:ext cx="1000132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5" descr="click?url=http%3A%2F%2Fphoto"/>
          <p:cNvPicPr>
            <a:picLocks noChangeAspect="1" noChangeArrowheads="1"/>
          </p:cNvPicPr>
          <p:nvPr/>
        </p:nvPicPr>
        <p:blipFill>
          <a:blip r:embed="rId8"/>
          <a:srcRect l="21632" t="15783" r="40992" b="17319"/>
          <a:stretch>
            <a:fillRect/>
          </a:stretch>
        </p:blipFill>
        <p:spPr bwMode="auto">
          <a:xfrm>
            <a:off x="6715140" y="3786190"/>
            <a:ext cx="2071702" cy="276226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8596" y="5857892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Белка заготавливает на зиму до 600 г сухих грибов.</a:t>
            </a:r>
            <a:endParaRPr lang="ru-RU" sz="2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71480"/>
            <a:ext cx="407196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2000" b="1" dirty="0" smtClean="0"/>
              <a:t>В лесу грибов различных много…</a:t>
            </a:r>
          </a:p>
          <a:p>
            <a:pPr marL="114300" indent="0">
              <a:buNone/>
            </a:pPr>
            <a:r>
              <a:rPr lang="ru-RU" sz="2000" b="1" dirty="0" smtClean="0"/>
              <a:t>     Ты несъедобные не трогай!</a:t>
            </a:r>
          </a:p>
          <a:p>
            <a:pPr marL="114300" indent="0">
              <a:buNone/>
            </a:pPr>
            <a:r>
              <a:rPr lang="ru-RU" sz="2000" b="1" dirty="0" smtClean="0"/>
              <a:t>     В корзинку их не собирай,</a:t>
            </a:r>
          </a:p>
          <a:p>
            <a:pPr marL="114300" indent="0">
              <a:buNone/>
            </a:pPr>
            <a:r>
              <a:rPr lang="ru-RU" sz="2000" b="1" dirty="0" smtClean="0"/>
              <a:t>     Но и ногами не сбивай…</a:t>
            </a:r>
          </a:p>
          <a:p>
            <a:pPr marL="114300" indent="0">
              <a:buNone/>
            </a:pPr>
            <a:r>
              <a:rPr lang="ru-RU" sz="2000" b="1" dirty="0" smtClean="0"/>
              <a:t>     Нужны они лесным зверятам:</a:t>
            </a:r>
          </a:p>
          <a:p>
            <a:pPr marL="114300" indent="0">
              <a:buNone/>
            </a:pPr>
            <a:r>
              <a:rPr lang="ru-RU" sz="2000" b="1" dirty="0" smtClean="0"/>
              <a:t>     Лисичкам, ёжикам, зайчатам. </a:t>
            </a:r>
          </a:p>
          <a:p>
            <a:pPr marL="114300" indent="0">
              <a:buNone/>
            </a:pPr>
            <a:r>
              <a:rPr lang="ru-RU" sz="2000" b="1" dirty="0" smtClean="0"/>
              <a:t>Их только люди не едят:</a:t>
            </a:r>
          </a:p>
          <a:p>
            <a:pPr marL="114300" indent="0">
              <a:buNone/>
            </a:pPr>
            <a:r>
              <a:rPr lang="ru-RU" sz="2000" b="1" dirty="0" smtClean="0"/>
              <a:t>В поганках, мухоморах – яд!</a:t>
            </a:r>
          </a:p>
          <a:p>
            <a:pPr marL="114300" indent="0">
              <a:buNone/>
            </a:pPr>
            <a:r>
              <a:rPr lang="ru-RU" sz="2000" b="1" dirty="0" smtClean="0"/>
              <a:t>Но для зверья лесного всё ж </a:t>
            </a:r>
          </a:p>
          <a:p>
            <a:pPr marL="114300" indent="0">
              <a:buNone/>
            </a:pPr>
            <a:r>
              <a:rPr lang="ru-RU" sz="2000" b="1" dirty="0" smtClean="0"/>
              <a:t>Тот гриб полезен и хорош!</a:t>
            </a:r>
            <a:r>
              <a:rPr lang="ru-RU" sz="2000" b="1" dirty="0" smtClean="0">
                <a:solidFill>
                  <a:schemeClr val="bg1"/>
                </a:solidFill>
              </a:rPr>
              <a:t>!!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SkyNet\Pictures\img11.jpg"/>
          <p:cNvPicPr>
            <a:picLocks noChangeAspect="1" noChangeArrowheads="1"/>
          </p:cNvPicPr>
          <p:nvPr/>
        </p:nvPicPr>
        <p:blipFill>
          <a:blip r:embed="rId3"/>
          <a:srcRect l="33593" t="3125" r="4297" b="32812"/>
          <a:stretch>
            <a:fillRect/>
          </a:stretch>
        </p:blipFill>
        <p:spPr bwMode="auto">
          <a:xfrm>
            <a:off x="714348" y="3500438"/>
            <a:ext cx="3786214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t="6579"/>
          <a:stretch>
            <a:fillRect/>
          </a:stretch>
        </p:blipFill>
        <p:spPr bwMode="auto">
          <a:xfrm>
            <a:off x="357158" y="285728"/>
            <a:ext cx="407196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6248" y="285728"/>
            <a:ext cx="4572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cs typeface="Arial" pitchFamily="34" charset="0"/>
              </a:rPr>
              <a:t>Запомни правила грибника:</a:t>
            </a:r>
          </a:p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1.</a:t>
            </a:r>
            <a:r>
              <a:rPr lang="ru-RU" sz="2000" i="1" dirty="0" smtClean="0">
                <a:cs typeface="Arial" pitchFamily="34" charset="0"/>
              </a:rPr>
              <a:t> </a:t>
            </a:r>
            <a:r>
              <a:rPr lang="ru-RU" sz="2000" b="1" dirty="0" smtClean="0">
                <a:cs typeface="Arial" pitchFamily="34" charset="0"/>
              </a:rPr>
              <a:t>Первое правило грибника: не уверен – не бери!</a:t>
            </a:r>
          </a:p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2.  Не собирай грибы, которых не знаешь.</a:t>
            </a:r>
          </a:p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3.  Не собирай грибы, в</a:t>
            </a:r>
          </a:p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 съедобности которых есть хоть малейшее сомнение.</a:t>
            </a:r>
          </a:p>
          <a:p>
            <a:pPr>
              <a:defRPr/>
            </a:pPr>
            <a:r>
              <a:rPr lang="ru-RU" sz="2000" b="1" dirty="0" smtClean="0">
                <a:cs typeface="Arial" pitchFamily="34" charset="0"/>
              </a:rPr>
              <a:t>4.Не срывать, не топтать, ядовитые грибы – они нужны многим жителям леса.</a:t>
            </a:r>
          </a:p>
          <a:p>
            <a:pPr lvl="0"/>
            <a:r>
              <a:rPr lang="ru-RU" sz="2000" b="1" dirty="0" smtClean="0">
                <a:cs typeface="Arial" pitchFamily="34" charset="0"/>
              </a:rPr>
              <a:t>5.</a:t>
            </a:r>
            <a:r>
              <a:rPr lang="ru-RU" sz="2000" b="1" dirty="0" smtClean="0"/>
              <a:t> Грибы лучше срезать ножом, чтобы не разрушать грибницу.</a:t>
            </a:r>
          </a:p>
          <a:p>
            <a:r>
              <a:rPr lang="ru-RU" sz="2000" b="1" dirty="0" smtClean="0"/>
              <a:t> </a:t>
            </a:r>
            <a:r>
              <a:rPr lang="ru-RU" sz="2000" b="1" dirty="0" smtClean="0">
                <a:cs typeface="Arial" pitchFamily="34" charset="0"/>
              </a:rPr>
              <a:t>6. Постоянно пополняй знания о грибах – тогда сомнений будет меньше.</a:t>
            </a:r>
          </a:p>
          <a:p>
            <a:pPr>
              <a:defRPr/>
            </a:pPr>
            <a:endParaRPr lang="ru-RU" sz="2000" b="1" dirty="0">
              <a:cs typeface="Arial" pitchFamily="34" charset="0"/>
            </a:endParaRPr>
          </a:p>
        </p:txBody>
      </p:sp>
      <p:pic>
        <p:nvPicPr>
          <p:cNvPr id="7" name="Picture 4" descr="знак гриб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896340"/>
            <a:ext cx="1936227" cy="1961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642918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Природа дарит нам много красивого, вкусного, полезного. Сколько вкусных фруктов и овощей созревает у людей в огородах, сколько ярких цветов расцветает в садах. Так же не счесть даров, которые дарит природа, не требуя никаких усилий от человека. Например - грибы.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     Шагая по ступенькам к финалу проектной деятельности, мы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узнали  много нового и интересного о родной природе, познакомились  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различными видами грибов, особенностями их произрастания и полезными свойствами.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4546" y="214290"/>
            <a:ext cx="3631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 конце проекта узнали:</a:t>
            </a:r>
            <a:endParaRPr lang="ru-RU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071810"/>
            <a:ext cx="472647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6116" y="428604"/>
            <a:ext cx="1899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Литература.</a:t>
            </a:r>
            <a:endParaRPr lang="ru-RU" sz="2400" b="1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00034" y="1000108"/>
            <a:ext cx="81439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И.П. Павленко, Н.Г.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Родюшкина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«Развитие речи и ознакомление с окружающим», Москва, 2005 г.</a:t>
            </a:r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Е.А.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Алябьева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«Итоговые дни по лексическим темам», Москва, 2006 г.</a:t>
            </a:r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И.А. Лыкова «Изобразительная деятельность в детском саду. Старшая группа», Москва, 2007 г.</a:t>
            </a:r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Шорыгина Т. А. «Грибы. Какие они?», ГНОМ  2010 г</a:t>
            </a:r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Энциклопедия «Я познаю мир»</a:t>
            </a:r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Белая К. Ю.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Зимонина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В. Н. «Как обеспечить безопасность дошкольников» </a:t>
            </a:r>
          </a:p>
          <a:p>
            <a:r>
              <a:rPr lang="ru-RU" sz="2000" b="1" dirty="0" smtClean="0"/>
              <a:t>Интернет-ресурсы:</a:t>
            </a: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«Страна мастеров» </a:t>
            </a:r>
            <a:r>
              <a:rPr lang="ru-RU" sz="2000" dirty="0" smtClean="0">
                <a:hlinkClick r:id="rId2"/>
              </a:rPr>
              <a:t>http://stranamasterov.ru/</a:t>
            </a: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</a:t>
            </a:r>
            <a:r>
              <a:rPr lang="ru-RU" sz="2000" dirty="0" err="1" smtClean="0"/>
              <a:t>Дошкольник.ру</a:t>
            </a:r>
            <a:r>
              <a:rPr lang="ru-RU" sz="2000" dirty="0" smtClean="0"/>
              <a:t>» </a:t>
            </a:r>
            <a:r>
              <a:rPr lang="ru-RU" sz="2000" dirty="0" smtClean="0">
                <a:hlinkClick r:id="rId3"/>
              </a:rPr>
              <a:t>http</a:t>
            </a:r>
            <a:r>
              <a:rPr lang="ru-RU" sz="2000" u="sng" dirty="0" smtClean="0">
                <a:hlinkClick r:id="rId3"/>
              </a:rPr>
              <a:t>://doshkolnik.ru/</a:t>
            </a:r>
            <a:endParaRPr lang="ru-RU" sz="2000" u="sng" dirty="0" smtClean="0"/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Детский портал «Солнышко» </a:t>
            </a:r>
            <a:r>
              <a:rPr lang="ru-RU" sz="2000" u="sng" dirty="0" smtClean="0"/>
              <a:t>http://www.solnet.ee/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«Дошколёнок» </a:t>
            </a:r>
            <a:r>
              <a:rPr lang="ru-RU" sz="2000" u="sng" dirty="0" smtClean="0"/>
              <a:t>http://dohcolonoc.ru/dobavit-svoyu-rabotu.html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«МАААМ.RU» </a:t>
            </a:r>
            <a:r>
              <a:rPr lang="ru-RU" sz="2000" u="sng" dirty="0" smtClean="0"/>
              <a:t>http://www.maaam.ru/</a:t>
            </a:r>
            <a:endParaRPr lang="ru-RU" sz="20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грибы\ar125547380511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421484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868" y="1214422"/>
            <a:ext cx="5313634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357166"/>
            <a:ext cx="3069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Паспорт программы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714356"/>
            <a:ext cx="4172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краткосрочный.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214422"/>
            <a:ext cx="6000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информационно –творческий.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571612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Целевая группа: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дошкольного возраста 6 -7 лет Педагоги группы, музыкальный руководитель ДОУ.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 воспитанников.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5929330"/>
            <a:ext cx="578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Сроки реализации: </a:t>
            </a:r>
            <a:r>
              <a:rPr lang="ru-RU" sz="2400" dirty="0" smtClean="0">
                <a:cs typeface="Times New Roman" pitchFamily="18" charset="0"/>
              </a:rPr>
              <a:t>сентябрь -2018г.</a:t>
            </a:r>
            <a:endParaRPr lang="ru-RU" sz="2400" dirty="0"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2786058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Актуальность :</a:t>
            </a:r>
            <a:r>
              <a:rPr lang="ru-RU" sz="2400" dirty="0" smtClean="0"/>
              <a:t>в сентябре в наших лесах настала грибная пора. Многие дети вместе с родителями ходили в лес за грибами. А в группе рассуждали о грибах, задавали вопросы о разновидностях грибов, их названиях, строении. Именно поэтому мы решили, что необходимо детям дать более глубокие знания о грибах. Было решено целенаправленно заниматься этой темой и реализовать проект «В царстве грибов»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214290"/>
            <a:ext cx="82347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Формировать представления у дошкольников о разнообразии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грибов, их строение, значение в природе и жизни человека.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21227" y="1571612"/>
            <a:ext cx="872277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проекта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24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ормировать представления у детей о разнообразии грибов.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Научиться распознавать съедобные и несъедобные грибы.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Познакомить с правилами сбора грибов.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Познакомить со строением и с полезными свойствами грибов.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Развивать умение и навыки использования даров природы для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сохранения </a:t>
            </a:r>
            <a:r>
              <a:rPr lang="ru-RU" sz="24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собственного здоровья.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u-RU" sz="2400" dirty="0" smtClean="0">
                <a:solidFill>
                  <a:srgbClr val="333333"/>
                </a:solidFill>
                <a:cs typeface="Times New Roman" pitchFamily="18" charset="0"/>
              </a:rPr>
              <a:t> Воспитывать любовь и заботливое отношение к природе.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6"/>
            <a:ext cx="4289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20" y="857232"/>
            <a:ext cx="88900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Дети получат представление о строении грибов 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Значении</a:t>
            </a:r>
            <a:r>
              <a:rPr lang="ru-RU" sz="28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их в природе.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Научатся различать съедобные и несъедобные грибы.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Выучат пословицы, поговорки, стихи, загадки о грибах.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Приобретут представления о правильном сборе грибов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и их значении в жизни человека.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14290"/>
            <a:ext cx="5643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Стратегия реализации проекта.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642910" y="857232"/>
          <a:ext cx="800105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5728"/>
            <a:ext cx="74295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Определение  уровня знаний детей о грибах.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 Подбор видеоматериалов, методической, энциклопедической  и художественной литературы.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Обеспечение дидактическим материалом и наглядными пособиями.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консультаций, рекомендаций для родителей.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дидактической игры «Собери картинку – съедобные грибы»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альбома «Съедобные и не съедобные грибы».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Составление рассказов из личного опыта «Как я обирал грибы»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Памятка для родителей  «Как правильно и безопасно собирать грибы»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357166"/>
            <a:ext cx="4229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285728"/>
            <a:ext cx="3399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Настольные игры о грибах.</a:t>
            </a:r>
            <a:endParaRPr lang="ru-RU" sz="2000" b="1" dirty="0"/>
          </a:p>
        </p:txBody>
      </p:sp>
      <p:pic>
        <p:nvPicPr>
          <p:cNvPr id="23554" name="Picture 2" descr="C:\Users\SkyNet\Pictures\f605cfaef8884b0ceab9557fa50f6e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143380"/>
            <a:ext cx="2786082" cy="2254964"/>
          </a:xfrm>
          <a:prstGeom prst="rect">
            <a:avLst/>
          </a:prstGeom>
          <a:noFill/>
        </p:spPr>
      </p:pic>
      <p:pic>
        <p:nvPicPr>
          <p:cNvPr id="23559" name="Picture 7" descr="C:\Users\SkyNet\Pictures\14535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143116"/>
            <a:ext cx="3500462" cy="2373089"/>
          </a:xfrm>
          <a:prstGeom prst="rect">
            <a:avLst/>
          </a:prstGeom>
          <a:noFill/>
        </p:spPr>
      </p:pic>
      <p:pic>
        <p:nvPicPr>
          <p:cNvPr id="23560" name="Picture 8" descr="C:\Users\SkyNet\Pictures\b1056244.jpg"/>
          <p:cNvPicPr>
            <a:picLocks noChangeAspect="1" noChangeArrowheads="1"/>
          </p:cNvPicPr>
          <p:nvPr/>
        </p:nvPicPr>
        <p:blipFill>
          <a:blip r:embed="rId4"/>
          <a:srcRect l="5583" t="16749" r="5086" b="16501"/>
          <a:stretch>
            <a:fillRect/>
          </a:stretch>
        </p:blipFill>
        <p:spPr bwMode="auto">
          <a:xfrm>
            <a:off x="6000760" y="285728"/>
            <a:ext cx="2857520" cy="213519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571480"/>
            <a:ext cx="38681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«</a:t>
            </a:r>
            <a:r>
              <a:rPr lang="ru-RU" sz="2000" dirty="0" smtClean="0"/>
              <a:t>Такие вкусные грибы»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«Лото грибы»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«Парочки»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«Полное лукошко»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«За грибами в </a:t>
            </a:r>
            <a:r>
              <a:rPr lang="ru-RU" sz="2000" dirty="0" err="1" smtClean="0"/>
              <a:t>Простоквашино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2050" name="Picture 2" descr="C:\Users\SkyNet\Pictures\igra_soyuzmul_tfil_m_quot_za_gribami_quot_.jpg"/>
          <p:cNvPicPr>
            <a:picLocks noChangeAspect="1" noChangeArrowheads="1"/>
          </p:cNvPicPr>
          <p:nvPr/>
        </p:nvPicPr>
        <p:blipFill>
          <a:blip r:embed="rId5"/>
          <a:srcRect t="3108" r="3906" b="9875"/>
          <a:stretch>
            <a:fillRect/>
          </a:stretch>
        </p:blipFill>
        <p:spPr bwMode="auto">
          <a:xfrm>
            <a:off x="500034" y="2214554"/>
            <a:ext cx="2928958" cy="2000264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666777" y="3120042"/>
            <a:ext cx="2928962" cy="368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kyNet\Pictures\1_1_1_1_1_10033754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28604"/>
            <a:ext cx="2233611" cy="3041883"/>
          </a:xfrm>
          <a:prstGeom prst="rect">
            <a:avLst/>
          </a:prstGeom>
          <a:noFill/>
        </p:spPr>
      </p:pic>
      <p:pic>
        <p:nvPicPr>
          <p:cNvPr id="3075" name="Picture 3" descr="C:\Users\SkyNet\Pictures\10138396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357166"/>
            <a:ext cx="1747823" cy="2770657"/>
          </a:xfrm>
          <a:prstGeom prst="rect">
            <a:avLst/>
          </a:prstGeom>
          <a:noFill/>
        </p:spPr>
      </p:pic>
      <p:pic>
        <p:nvPicPr>
          <p:cNvPr id="3076" name="Picture 4" descr="C:\Users\SkyNet\Pictures\ad786256806499e3254dd8114861a0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71480"/>
            <a:ext cx="2390772" cy="3190458"/>
          </a:xfrm>
          <a:prstGeom prst="rect">
            <a:avLst/>
          </a:prstGeom>
          <a:noFill/>
        </p:spPr>
      </p:pic>
      <p:pic>
        <p:nvPicPr>
          <p:cNvPr id="3077" name="Picture 5" descr="C:\Users\SkyNet\Pictures\f2fedc53-04e3-57c5-8291-c6bb3ae38e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14290"/>
            <a:ext cx="2071702" cy="2753921"/>
          </a:xfrm>
          <a:prstGeom prst="rect">
            <a:avLst/>
          </a:prstGeom>
          <a:noFill/>
        </p:spPr>
      </p:pic>
      <p:pic>
        <p:nvPicPr>
          <p:cNvPr id="3081" name="Picture 9" descr="C:\Users\SkyNet\Pictures\strana-g_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857496"/>
            <a:ext cx="2500330" cy="3020324"/>
          </a:xfrm>
          <a:prstGeom prst="rect">
            <a:avLst/>
          </a:prstGeom>
          <a:noFill/>
        </p:spPr>
      </p:pic>
      <p:pic>
        <p:nvPicPr>
          <p:cNvPr id="3082" name="Picture 10" descr="C:\Users\SkyNet\Pictures\a8ZlR8I2QW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66" y="4286232"/>
            <a:ext cx="3702736" cy="2571768"/>
          </a:xfrm>
          <a:prstGeom prst="rect">
            <a:avLst/>
          </a:prstGeom>
          <a:noFill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000628" y="3203032"/>
            <a:ext cx="3929090" cy="36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000364" y="214290"/>
            <a:ext cx="3514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Читали книги о грибах.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1143</Words>
  <Application>Microsoft Office PowerPoint</Application>
  <PresentationFormat>Экран (4:3)</PresentationFormat>
  <Paragraphs>178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Wingdings</vt:lpstr>
      <vt:lpstr>Times New Roman</vt:lpstr>
      <vt:lpstr>Calibri</vt:lpstr>
      <vt:lpstr>Arial</vt:lpstr>
      <vt:lpstr>Тема Office</vt:lpstr>
      <vt:lpstr>Муниципальное автономное образовательное учреждение г.Нижневартовска детский сад № 44  « Золотой ключик»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Пользователь</cp:lastModifiedBy>
  <cp:revision>152</cp:revision>
  <dcterms:created xsi:type="dcterms:W3CDTF">2015-04-19T15:51:03Z</dcterms:created>
  <dcterms:modified xsi:type="dcterms:W3CDTF">2019-05-03T18:03:27Z</dcterms:modified>
</cp:coreProperties>
</file>